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entury Gothic Paneuropean" panose="020B0604020202020204" charset="0"/>
      <p:regular r:id="rId20"/>
    </p:embeddedFont>
    <p:embeddedFont>
      <p:font typeface="Century Gothic Paneuropean Bold" panose="020B0604020202020204" charset="0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806030504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8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6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4.svg"/><Relationship Id="rId5" Type="http://schemas.openxmlformats.org/officeDocument/2006/relationships/image" Target="../media/image5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980065" y="-461512"/>
            <a:ext cx="7412723" cy="11210025"/>
            <a:chOff x="0" y="0"/>
            <a:chExt cx="1952322" cy="29524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2322" cy="2952435"/>
            </a:xfrm>
            <a:custGeom>
              <a:avLst/>
              <a:gdLst/>
              <a:ahLst/>
              <a:cxnLst/>
              <a:rect l="l" t="t" r="r" b="b"/>
              <a:pathLst>
                <a:path w="1952322" h="2952435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2322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-2158773" y="829011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8" name="Freeform 8"/>
          <p:cNvSpPr/>
          <p:nvPr/>
        </p:nvSpPr>
        <p:spPr>
          <a:xfrm rot="5400000" flipV="1">
            <a:off x="-3065641" y="1295623"/>
            <a:ext cx="6138359" cy="3547114"/>
          </a:xfrm>
          <a:custGeom>
            <a:avLst/>
            <a:gdLst/>
            <a:ahLst/>
            <a:cxnLst/>
            <a:rect l="l" t="t" r="r" b="b"/>
            <a:pathLst>
              <a:path w="6138359" h="3547114">
                <a:moveTo>
                  <a:pt x="0" y="3547113"/>
                </a:moveTo>
                <a:lnTo>
                  <a:pt x="6138359" y="3547113"/>
                </a:lnTo>
                <a:lnTo>
                  <a:pt x="6138359" y="0"/>
                </a:lnTo>
                <a:lnTo>
                  <a:pt x="0" y="0"/>
                </a:lnTo>
                <a:lnTo>
                  <a:pt x="0" y="35471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-158071" y="3366148"/>
            <a:ext cx="10724565" cy="3780438"/>
            <a:chOff x="0" y="0"/>
            <a:chExt cx="1276328" cy="4499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6328" cy="449909"/>
            </a:xfrm>
            <a:custGeom>
              <a:avLst/>
              <a:gdLst/>
              <a:ahLst/>
              <a:cxnLst/>
              <a:rect l="l" t="t" r="r" b="b"/>
              <a:pathLst>
                <a:path w="1276328" h="449909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79375"/>
              <a:ext cx="127632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77096" y="1549910"/>
            <a:ext cx="7806416" cy="7775922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16369" r="-1636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782485" y="543313"/>
            <a:ext cx="5650172" cy="871498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7"/>
                </a:lnTo>
                <a:lnTo>
                  <a:pt x="0" y="8714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462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688079" y="6564042"/>
            <a:ext cx="4812703" cy="2694258"/>
          </a:xfrm>
          <a:custGeom>
            <a:avLst/>
            <a:gdLst/>
            <a:ahLst/>
            <a:cxnLst/>
            <a:rect l="l" t="t" r="r" b="b"/>
            <a:pathLst>
              <a:path w="4812703" h="2694258">
                <a:moveTo>
                  <a:pt x="0" y="0"/>
                </a:moveTo>
                <a:lnTo>
                  <a:pt x="4812703" y="0"/>
                </a:lnTo>
                <a:lnTo>
                  <a:pt x="4812703" y="2694258"/>
                </a:lnTo>
                <a:lnTo>
                  <a:pt x="0" y="2694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1536" t="-22346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94430" y="1815023"/>
            <a:ext cx="1778089" cy="1613616"/>
          </a:xfrm>
          <a:custGeom>
            <a:avLst/>
            <a:gdLst/>
            <a:ahLst/>
            <a:cxnLst/>
            <a:rect l="l" t="t" r="r" b="b"/>
            <a:pathLst>
              <a:path w="1778089" h="1613616">
                <a:moveTo>
                  <a:pt x="0" y="0"/>
                </a:moveTo>
                <a:lnTo>
                  <a:pt x="1778089" y="0"/>
                </a:lnTo>
                <a:lnTo>
                  <a:pt x="1778089" y="1613615"/>
                </a:lnTo>
                <a:lnTo>
                  <a:pt x="0" y="16136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144000" y="2079671"/>
            <a:ext cx="8961028" cy="373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Informacja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Wielkopolskiego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Centrum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Recyklingu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Sp. z o. o. </a:t>
            </a:r>
            <a:endParaRPr lang="pl-PL" sz="4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Jarocinie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temat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działań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ograniczających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uciążliwości</a:t>
            </a:r>
            <a:r>
              <a:rPr lang="en-US" sz="4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zapachowe</a:t>
            </a:r>
            <a:endParaRPr lang="en-US" sz="4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1395622" y="6564042"/>
            <a:ext cx="4042886" cy="1890423"/>
          </a:xfrm>
          <a:custGeom>
            <a:avLst/>
            <a:gdLst/>
            <a:ahLst/>
            <a:cxnLst/>
            <a:rect l="l" t="t" r="r" b="b"/>
            <a:pathLst>
              <a:path w="4042886" h="1890423">
                <a:moveTo>
                  <a:pt x="0" y="0"/>
                </a:moveTo>
                <a:lnTo>
                  <a:pt x="4042886" y="0"/>
                </a:lnTo>
                <a:lnTo>
                  <a:pt x="4042886" y="1890424"/>
                </a:lnTo>
                <a:lnTo>
                  <a:pt x="0" y="189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5722529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22245" y="2675592"/>
            <a:ext cx="5127563" cy="5107675"/>
          </a:xfrm>
          <a:custGeom>
            <a:avLst/>
            <a:gdLst/>
            <a:ahLst/>
            <a:cxnLst/>
            <a:rect l="l" t="t" r="r" b="b"/>
            <a:pathLst>
              <a:path w="5127563" h="5107675">
                <a:moveTo>
                  <a:pt x="0" y="0"/>
                </a:moveTo>
                <a:lnTo>
                  <a:pt x="5127563" y="0"/>
                </a:lnTo>
                <a:lnTo>
                  <a:pt x="5127563" y="5107675"/>
                </a:lnTo>
                <a:lnTo>
                  <a:pt x="0" y="5107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116" r="-2916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0324" y="2675592"/>
            <a:ext cx="9851922" cy="4935815"/>
          </a:xfrm>
          <a:custGeom>
            <a:avLst/>
            <a:gdLst/>
            <a:ahLst/>
            <a:cxnLst/>
            <a:rect l="l" t="t" r="r" b="b"/>
            <a:pathLst>
              <a:path w="9851922" h="4935815">
                <a:moveTo>
                  <a:pt x="0" y="0"/>
                </a:moveTo>
                <a:lnTo>
                  <a:pt x="9851921" y="0"/>
                </a:lnTo>
                <a:lnTo>
                  <a:pt x="9851921" y="4935816"/>
                </a:lnTo>
                <a:lnTo>
                  <a:pt x="0" y="4935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84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0" y="408465"/>
            <a:ext cx="18513687" cy="798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5"/>
              </a:lnSpc>
            </a:pPr>
            <a:r>
              <a:rPr lang="en-US" sz="59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DZIAŁANIA ANTYODOROWE W TRAKCIE REALIZACJI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1305731"/>
            <a:ext cx="18513687" cy="8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OPRYSKIWACZ DO ODPADÓW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40239" y="8027572"/>
            <a:ext cx="8413957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realizacja: do końca marca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6333381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0706" y="2825292"/>
            <a:ext cx="6972820" cy="4644869"/>
          </a:xfrm>
          <a:custGeom>
            <a:avLst/>
            <a:gdLst/>
            <a:ahLst/>
            <a:cxnLst/>
            <a:rect l="l" t="t" r="r" b="b"/>
            <a:pathLst>
              <a:path w="6972820" h="4644869">
                <a:moveTo>
                  <a:pt x="0" y="0"/>
                </a:moveTo>
                <a:lnTo>
                  <a:pt x="6972820" y="0"/>
                </a:lnTo>
                <a:lnTo>
                  <a:pt x="6972820" y="4644869"/>
                </a:lnTo>
                <a:lnTo>
                  <a:pt x="0" y="4644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51888" y="2465120"/>
            <a:ext cx="9794992" cy="5514828"/>
          </a:xfrm>
          <a:custGeom>
            <a:avLst/>
            <a:gdLst/>
            <a:ahLst/>
            <a:cxnLst/>
            <a:rect l="l" t="t" r="r" b="b"/>
            <a:pathLst>
              <a:path w="9794992" h="5514828">
                <a:moveTo>
                  <a:pt x="0" y="0"/>
                </a:moveTo>
                <a:lnTo>
                  <a:pt x="9794992" y="0"/>
                </a:lnTo>
                <a:lnTo>
                  <a:pt x="9794992" y="5514827"/>
                </a:lnTo>
                <a:lnTo>
                  <a:pt x="0" y="5514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0" y="258402"/>
            <a:ext cx="18513687" cy="79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58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DZIAŁANIA ANTYODOROWE W TRAKCIE REALIZACJI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1299960"/>
            <a:ext cx="18513687" cy="8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KURTYNY ANTYODOROWE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51594" y="8360947"/>
            <a:ext cx="8413957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realizacja: kwiecień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329075" y="6610858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8229" y="1783820"/>
            <a:ext cx="5726684" cy="6325988"/>
          </a:xfrm>
          <a:custGeom>
            <a:avLst/>
            <a:gdLst/>
            <a:ahLst/>
            <a:cxnLst/>
            <a:rect l="l" t="t" r="r" b="b"/>
            <a:pathLst>
              <a:path w="5726684" h="6325988">
                <a:moveTo>
                  <a:pt x="0" y="0"/>
                </a:moveTo>
                <a:lnTo>
                  <a:pt x="5726683" y="0"/>
                </a:lnTo>
                <a:lnTo>
                  <a:pt x="5726683" y="6325988"/>
                </a:lnTo>
                <a:lnTo>
                  <a:pt x="0" y="6325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0640" y="413571"/>
            <a:ext cx="18513687" cy="763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6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DZIAŁANIA ANTYODOROWE W TRAKCIE REALIZACJI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27987" y="1507039"/>
            <a:ext cx="9079752" cy="274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 dirty="0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ODGAZOWANIE OBECNIE EKSPLOATOWANEJ KW</a:t>
            </a:r>
            <a:r>
              <a:rPr lang="pl-PL" sz="5300" b="1" dirty="0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sz="5300" b="1" dirty="0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TERY SKŁADOWANIA ODPADÓW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58572" y="6071503"/>
            <a:ext cx="7511021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realizacja: kwiecień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29960" y="4688248"/>
            <a:ext cx="8330882" cy="12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 dirty="0">
                <a:solidFill>
                  <a:srgbClr val="CD191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1 ETAP</a:t>
            </a:r>
            <a:r>
              <a:rPr lang="en-US" sz="3100" dirty="0">
                <a:solidFill>
                  <a:srgbClr val="CD191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algn="ctr">
              <a:lnSpc>
                <a:spcPts val="3193"/>
              </a:lnSpc>
            </a:pPr>
            <a:r>
              <a:rPr lang="en-US" sz="3100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MONTAŻ POCHODNI PASYWNYCH NA STUDNIACH ODGAZOWUJĄCYCH KWATERĘ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50484" y="7134087"/>
            <a:ext cx="9408816" cy="12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CD191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2 ETAP</a:t>
            </a:r>
          </a:p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DODATKOWO MONTAŻ ODGAZOWANIA SYSTEMU DRENAŻOWEGO KWATERY WRAZ Z POCHODNIĄ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63355" y="8639291"/>
            <a:ext cx="9583073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postępowanie przetargowe w trakcie publikacji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48006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89549" y="8090366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4271" y="8090366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500111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4271" y="6607917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72471" y="6674888"/>
            <a:ext cx="983547" cy="491773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74088" y="5940652"/>
            <a:ext cx="983547" cy="491773"/>
            <a:chOff x="0" y="0"/>
            <a:chExt cx="81280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38395" y="2390455"/>
            <a:ext cx="983547" cy="491773"/>
            <a:chOff x="0" y="0"/>
            <a:chExt cx="812800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12417" y="5019159"/>
            <a:ext cx="983547" cy="491773"/>
            <a:chOff x="0" y="0"/>
            <a:chExt cx="812800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426362" y="6968399"/>
            <a:ext cx="6692326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CZYNNA KWATERA SKŁADOWANIA ODPADÓW KOMUNALNYCH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78318" y="7801294"/>
            <a:ext cx="7523746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opryskiwacz do odpadów</a:t>
            </a:r>
          </a:p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odgazowanie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479117" y="2341603"/>
            <a:ext cx="6692326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PLAC DO STABILIZACJI ODPADÓW WRAZ Z WIATĄ DOJRZEWANIA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78318" y="3208632"/>
            <a:ext cx="4549741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armatki antyodorowe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29959" y="5055030"/>
            <a:ext cx="5829341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PODCZYSZCZALNIA ŚCIEKÓW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426362" y="5554762"/>
            <a:ext cx="6741545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pływająca bariera antyodorowa</a:t>
            </a:r>
          </a:p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żelowe maty antyodorowe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7926" y="436744"/>
            <a:ext cx="17272149" cy="8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INWESTYCJE ANTYODOROWE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78318" y="3628959"/>
            <a:ext cx="6073546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opryskiwacz do odpadów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78318" y="4057305"/>
            <a:ext cx="7523746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kurtyny antyodorowe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212417" y="7107798"/>
            <a:ext cx="983547" cy="491773"/>
            <a:chOff x="0" y="0"/>
            <a:chExt cx="812800" cy="406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672450" y="3627986"/>
            <a:ext cx="983547" cy="491773"/>
            <a:chOff x="0" y="0"/>
            <a:chExt cx="812800" cy="40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id="40" name="Freeform 40"/>
          <p:cNvSpPr/>
          <p:nvPr/>
        </p:nvSpPr>
        <p:spPr>
          <a:xfrm>
            <a:off x="-1290912" y="2390455"/>
            <a:ext cx="11303304" cy="6013416"/>
          </a:xfrm>
          <a:custGeom>
            <a:avLst/>
            <a:gdLst/>
            <a:ahLst/>
            <a:cxnLst/>
            <a:rect l="l" t="t" r="r" b="b"/>
            <a:pathLst>
              <a:path w="11303304" h="6013416">
                <a:moveTo>
                  <a:pt x="0" y="0"/>
                </a:moveTo>
                <a:lnTo>
                  <a:pt x="11303304" y="0"/>
                </a:lnTo>
                <a:lnTo>
                  <a:pt x="11303304" y="6013415"/>
                </a:lnTo>
                <a:lnTo>
                  <a:pt x="0" y="6013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08" b="-47905"/>
            </a:stretch>
          </a:blipFill>
        </p:spPr>
      </p:sp>
      <p:sp>
        <p:nvSpPr>
          <p:cNvPr id="41" name="AutoShape 41"/>
          <p:cNvSpPr/>
          <p:nvPr/>
        </p:nvSpPr>
        <p:spPr>
          <a:xfrm>
            <a:off x="5745361" y="3459622"/>
            <a:ext cx="3429160" cy="0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5745361" y="3459622"/>
            <a:ext cx="3429160" cy="102867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 flipH="1">
            <a:off x="9174520" y="3459622"/>
            <a:ext cx="0" cy="1041076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flipV="1">
            <a:off x="5785833" y="6750912"/>
            <a:ext cx="2513094" cy="785257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5548487" y="5397163"/>
            <a:ext cx="2750440" cy="1353749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2621595" y="5825943"/>
            <a:ext cx="3164238" cy="1710226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flipV="1">
            <a:off x="2621595" y="5397163"/>
            <a:ext cx="3123765" cy="428781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 flipV="1">
            <a:off x="2492604" y="6976646"/>
            <a:ext cx="1033767" cy="632717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 flipV="1">
            <a:off x="2050967" y="6321993"/>
            <a:ext cx="752780" cy="96245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AutoShape 50"/>
          <p:cNvSpPr/>
          <p:nvPr/>
        </p:nvSpPr>
        <p:spPr>
          <a:xfrm>
            <a:off x="2803747" y="6321993"/>
            <a:ext cx="722625" cy="654653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AutoShape 51"/>
          <p:cNvSpPr/>
          <p:nvPr/>
        </p:nvSpPr>
        <p:spPr>
          <a:xfrm>
            <a:off x="2050967" y="6418238"/>
            <a:ext cx="335652" cy="428919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 flipH="1">
            <a:off x="2065969" y="6847157"/>
            <a:ext cx="335652" cy="193131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3" name="Group 53"/>
          <p:cNvGrpSpPr/>
          <p:nvPr/>
        </p:nvGrpSpPr>
        <p:grpSpPr>
          <a:xfrm>
            <a:off x="7243338" y="3541242"/>
            <a:ext cx="983547" cy="491773"/>
            <a:chOff x="0" y="0"/>
            <a:chExt cx="812800" cy="406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4110193" y="6042634"/>
            <a:ext cx="983547" cy="491773"/>
            <a:chOff x="0" y="0"/>
            <a:chExt cx="812800" cy="4064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209297" y="6548515"/>
            <a:ext cx="983547" cy="491773"/>
            <a:chOff x="0" y="0"/>
            <a:chExt cx="812800" cy="406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48006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89549" y="8090366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4271" y="8090366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500111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4271" y="6463241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704117" y="2730558"/>
            <a:ext cx="6438768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ANALIZA HERMETYZACJI PODCZYSZCZALNI ŚCIEKÓW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38401" y="4834200"/>
            <a:ext cx="7582011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EKSPERTYZA ZASADNOŚCI</a:t>
            </a:r>
            <a:r>
              <a:rPr lang="en-US" sz="3100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algn="ctr">
              <a:lnSpc>
                <a:spcPts val="3193"/>
              </a:lnSpc>
            </a:pPr>
            <a:r>
              <a:rPr lang="en-US" sz="3100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ZLECONO WYKONANIE EKSPERTYZY, KTÓRA WSKAŻE ZASADNOŚĆ ORAZ TECHNOLOGIE HERMETYZACJI PODCZYSZCZALNI ŚCIEKÓW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225687" y="542996"/>
            <a:ext cx="18513687" cy="8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INWESTYCJE ANTYODOROWE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38401" y="2870561"/>
            <a:ext cx="983547" cy="491773"/>
            <a:chOff x="0" y="0"/>
            <a:chExt cx="81280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66237" y="6571071"/>
            <a:ext cx="983547" cy="491773"/>
            <a:chOff x="0" y="0"/>
            <a:chExt cx="812800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738248" y="6990591"/>
            <a:ext cx="8413957" cy="363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7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realizacja: kwiecień 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675156" y="877683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23" name="Freeform 23"/>
          <p:cNvSpPr/>
          <p:nvPr/>
        </p:nvSpPr>
        <p:spPr>
          <a:xfrm>
            <a:off x="-1352270" y="2136792"/>
            <a:ext cx="11303304" cy="6013416"/>
          </a:xfrm>
          <a:custGeom>
            <a:avLst/>
            <a:gdLst/>
            <a:ahLst/>
            <a:cxnLst/>
            <a:rect l="l" t="t" r="r" b="b"/>
            <a:pathLst>
              <a:path w="11303304" h="6013416">
                <a:moveTo>
                  <a:pt x="0" y="0"/>
                </a:moveTo>
                <a:lnTo>
                  <a:pt x="11303304" y="0"/>
                </a:lnTo>
                <a:lnTo>
                  <a:pt x="11303304" y="6013416"/>
                </a:lnTo>
                <a:lnTo>
                  <a:pt x="0" y="6013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08" b="-47905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5684003" y="3205959"/>
            <a:ext cx="3429160" cy="0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5684003" y="3205959"/>
            <a:ext cx="3429160" cy="102867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flipH="1">
            <a:off x="9113163" y="3205959"/>
            <a:ext cx="0" cy="1041076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5684003" y="5143500"/>
            <a:ext cx="2553566" cy="1353749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V="1">
            <a:off x="4292652" y="6497249"/>
            <a:ext cx="3944918" cy="62305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flipV="1">
            <a:off x="2560238" y="5143500"/>
            <a:ext cx="3123765" cy="428781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>
            <a:off x="2560238" y="5572281"/>
            <a:ext cx="1732414" cy="162908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flipV="1">
            <a:off x="2431247" y="6722984"/>
            <a:ext cx="1033767" cy="632717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flipV="1">
            <a:off x="1989609" y="6068331"/>
            <a:ext cx="752780" cy="96245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>
            <a:off x="2742389" y="6068331"/>
            <a:ext cx="722625" cy="654653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>
            <a:off x="1989609" y="6164576"/>
            <a:ext cx="335652" cy="428919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 flipH="1">
            <a:off x="2004611" y="6593495"/>
            <a:ext cx="335652" cy="193131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/>
          <p:cNvGrpSpPr/>
          <p:nvPr/>
        </p:nvGrpSpPr>
        <p:grpSpPr>
          <a:xfrm>
            <a:off x="1147939" y="6294852"/>
            <a:ext cx="983547" cy="491773"/>
            <a:chOff x="0" y="0"/>
            <a:chExt cx="812800" cy="40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56527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682559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371120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906949" y="7291835"/>
            <a:ext cx="20325037" cy="2393704"/>
            <a:chOff x="0" y="0"/>
            <a:chExt cx="3227958" cy="3801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380160"/>
            </a:xfrm>
            <a:custGeom>
              <a:avLst/>
              <a:gdLst/>
              <a:ahLst/>
              <a:cxnLst/>
              <a:rect l="l" t="t" r="r" b="b"/>
              <a:pathLst>
                <a:path w="3227958" h="380160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300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58213" y="9218855"/>
            <a:ext cx="1968822" cy="933368"/>
          </a:xfrm>
          <a:custGeom>
            <a:avLst/>
            <a:gdLst/>
            <a:ahLst/>
            <a:cxnLst/>
            <a:rect l="l" t="t" r="r" b="b"/>
            <a:pathLst>
              <a:path w="1968822" h="933368">
                <a:moveTo>
                  <a:pt x="0" y="0"/>
                </a:moveTo>
                <a:lnTo>
                  <a:pt x="1968823" y="0"/>
                </a:lnTo>
                <a:lnTo>
                  <a:pt x="1968823" y="933367"/>
                </a:lnTo>
                <a:lnTo>
                  <a:pt x="0" y="933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24224" y="1948239"/>
            <a:ext cx="3014497" cy="2875076"/>
          </a:xfrm>
          <a:custGeom>
            <a:avLst/>
            <a:gdLst/>
            <a:ahLst/>
            <a:cxnLst/>
            <a:rect l="l" t="t" r="r" b="b"/>
            <a:pathLst>
              <a:path w="3014497" h="2875076">
                <a:moveTo>
                  <a:pt x="0" y="0"/>
                </a:moveTo>
                <a:lnTo>
                  <a:pt x="3014497" y="0"/>
                </a:lnTo>
                <a:lnTo>
                  <a:pt x="3014497" y="2875076"/>
                </a:lnTo>
                <a:lnTo>
                  <a:pt x="0" y="2875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552948" y="2111879"/>
            <a:ext cx="2639587" cy="2435019"/>
          </a:xfrm>
          <a:custGeom>
            <a:avLst/>
            <a:gdLst/>
            <a:ahLst/>
            <a:cxnLst/>
            <a:rect l="l" t="t" r="r" b="b"/>
            <a:pathLst>
              <a:path w="2639587" h="2435019">
                <a:moveTo>
                  <a:pt x="0" y="0"/>
                </a:moveTo>
                <a:lnTo>
                  <a:pt x="2639587" y="0"/>
                </a:lnTo>
                <a:lnTo>
                  <a:pt x="2639587" y="2435019"/>
                </a:lnTo>
                <a:lnTo>
                  <a:pt x="0" y="2435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598173" y="7856502"/>
            <a:ext cx="1543050" cy="15430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51690" y="8021854"/>
            <a:ext cx="9519430" cy="125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4"/>
              </a:lnSpc>
            </a:pPr>
            <a:r>
              <a:rPr lang="en-US" sz="44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MINIMALIZOWANIE POWSTAWANIA </a:t>
            </a:r>
          </a:p>
          <a:p>
            <a:pPr algn="ctr">
              <a:lnSpc>
                <a:spcPts val="4884"/>
              </a:lnSpc>
            </a:pPr>
            <a:r>
              <a:rPr lang="en-US" sz="44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EMISJI ODORÓW ORAZ 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64507" y="4870940"/>
            <a:ext cx="6428610" cy="241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MODERNIZACJA SYSTEMU WENTYLACYJNEGO W CAŁEJ HALI SORTOWNI WRAZ Z NAWĄ NADAWCZĄ - OPRACOWANIE KONCEPCJI/ EKSPERTYZY OCZYSZCZANIA POWIETRZA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72171" y="5471015"/>
            <a:ext cx="6414593" cy="12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MODERNIZACJA SYSTEMU PRZEPOMPOWANIA ODCIEKÓW </a:t>
            </a:r>
            <a:endParaRPr lang="pl-PL" sz="3100" dirty="0">
              <a:solidFill>
                <a:srgbClr val="000000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ctr">
              <a:lnSpc>
                <a:spcPts val="3193"/>
              </a:lnSpc>
            </a:pPr>
            <a:r>
              <a:rPr lang="en-US" sz="3100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Z EKSPLOATOWANEJ KWATERY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12844" y="156389"/>
            <a:ext cx="18513687" cy="8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PLANOWANE INWESTYCJE ANTYODOROWE W 2025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736523" y="8278777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56527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682559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371120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1130087" y="6825151"/>
            <a:ext cx="20325037" cy="2393704"/>
            <a:chOff x="0" y="0"/>
            <a:chExt cx="3227958" cy="3801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380160"/>
            </a:xfrm>
            <a:custGeom>
              <a:avLst/>
              <a:gdLst/>
              <a:ahLst/>
              <a:cxnLst/>
              <a:rect l="l" t="t" r="r" b="b"/>
              <a:pathLst>
                <a:path w="3227958" h="380160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300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58213" y="9218855"/>
            <a:ext cx="1968822" cy="933368"/>
          </a:xfrm>
          <a:custGeom>
            <a:avLst/>
            <a:gdLst/>
            <a:ahLst/>
            <a:cxnLst/>
            <a:rect l="l" t="t" r="r" b="b"/>
            <a:pathLst>
              <a:path w="1968822" h="933368">
                <a:moveTo>
                  <a:pt x="0" y="0"/>
                </a:moveTo>
                <a:lnTo>
                  <a:pt x="1968823" y="0"/>
                </a:lnTo>
                <a:lnTo>
                  <a:pt x="1968823" y="933367"/>
                </a:lnTo>
                <a:lnTo>
                  <a:pt x="0" y="933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44000" y="4362398"/>
            <a:ext cx="2559220" cy="2383274"/>
          </a:xfrm>
          <a:custGeom>
            <a:avLst/>
            <a:gdLst/>
            <a:ahLst/>
            <a:cxnLst/>
            <a:rect l="l" t="t" r="r" b="b"/>
            <a:pathLst>
              <a:path w="2559220" h="2383274">
                <a:moveTo>
                  <a:pt x="0" y="0"/>
                </a:moveTo>
                <a:lnTo>
                  <a:pt x="2559220" y="0"/>
                </a:lnTo>
                <a:lnTo>
                  <a:pt x="2559220" y="2383274"/>
                </a:lnTo>
                <a:lnTo>
                  <a:pt x="0" y="2383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56386" y="4094922"/>
            <a:ext cx="3033762" cy="2650750"/>
          </a:xfrm>
          <a:custGeom>
            <a:avLst/>
            <a:gdLst/>
            <a:ahLst/>
            <a:cxnLst/>
            <a:rect l="l" t="t" r="r" b="b"/>
            <a:pathLst>
              <a:path w="3033762" h="2650750">
                <a:moveTo>
                  <a:pt x="0" y="0"/>
                </a:moveTo>
                <a:lnTo>
                  <a:pt x="3033762" y="0"/>
                </a:lnTo>
                <a:lnTo>
                  <a:pt x="3033762" y="2650750"/>
                </a:lnTo>
                <a:lnTo>
                  <a:pt x="0" y="2650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534626" y="4203408"/>
            <a:ext cx="2361128" cy="2542264"/>
          </a:xfrm>
          <a:custGeom>
            <a:avLst/>
            <a:gdLst/>
            <a:ahLst/>
            <a:cxnLst/>
            <a:rect l="l" t="t" r="r" b="b"/>
            <a:pathLst>
              <a:path w="2361128" h="2542264">
                <a:moveTo>
                  <a:pt x="0" y="0"/>
                </a:moveTo>
                <a:lnTo>
                  <a:pt x="2361127" y="0"/>
                </a:lnTo>
                <a:lnTo>
                  <a:pt x="2361127" y="2542264"/>
                </a:lnTo>
                <a:lnTo>
                  <a:pt x="0" y="25422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0" y="1447174"/>
            <a:ext cx="18027036" cy="755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5300" b="1" dirty="0">
                <a:solidFill>
                  <a:srgbClr val="3452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POLEGAJĄCE NA DALSZYM ROZW</a:t>
            </a:r>
            <a:r>
              <a:rPr lang="pl-PL" sz="5300" b="1" dirty="0">
                <a:solidFill>
                  <a:srgbClr val="3452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</a:t>
            </a:r>
            <a:r>
              <a:rPr lang="en-US" sz="5300" b="1" dirty="0">
                <a:solidFill>
                  <a:srgbClr val="3452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 WCR JAROCIN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80295" y="6872776"/>
            <a:ext cx="5063493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BIOMETANOWNIA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3034" y="7002847"/>
            <a:ext cx="5063493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MIKROINSTALACJA WIATROWA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31473" y="6872776"/>
            <a:ext cx="5063493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MAGAZYN ENERGII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0" y="152296"/>
            <a:ext cx="18270361" cy="1037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4"/>
              </a:lnSpc>
            </a:pPr>
            <a:r>
              <a:rPr lang="en-US" sz="62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INWESTYCJE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1520" y="3339784"/>
            <a:ext cx="5063493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 trakcie realizacji: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51696" y="3339784"/>
            <a:ext cx="5063493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Planowane: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736523" y="767275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5722529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112844" y="527727"/>
            <a:ext cx="18513687" cy="86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4"/>
              </a:lnSpc>
            </a:pPr>
            <a:r>
              <a:rPr lang="en-US" sz="52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POPRAWA KOMUNIKACJI Z MIESZKAŃCAMI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94553" y="2405423"/>
            <a:ext cx="16248332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organizowanie spotkań m.in. z mieszkańcami, z przedstawicielami rad osiedlowych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36927" y="2328027"/>
            <a:ext cx="983547" cy="491773"/>
            <a:chOff x="0" y="0"/>
            <a:chExt cx="812800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6927" y="3538811"/>
            <a:ext cx="983547" cy="491773"/>
            <a:chOff x="0" y="0"/>
            <a:chExt cx="81280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6927" y="4984869"/>
            <a:ext cx="983547" cy="491773"/>
            <a:chOff x="0" y="0"/>
            <a:chExt cx="812800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894553" y="5032494"/>
            <a:ext cx="16248332" cy="12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planujemy stworzyć formularz kontaktowy na stronie WCR-jarocin.pl, w którym będzie można zgłosić uciążliwość zapachową poprzez podanie imienia, nazwiska, lokalizacji oraz nr telefonu i e-maila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39668" y="3586436"/>
            <a:ext cx="16248332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rzetelna informacja o prawdopodobnym wystąpieniu uciążliwości zapachowych m.in. w mediach społecznościowych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94553" y="6717374"/>
            <a:ext cx="16248332" cy="12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kampanie informacyjno-edukacyjne promujące selektywną zbiórkę odpadów, </a:t>
            </a:r>
          </a:p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 celu eliminowania odpadów odorogennych pojawiających się w zmieszanych odpadach komunalnych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36927" y="6669749"/>
            <a:ext cx="983547" cy="491773"/>
            <a:chOff x="0" y="0"/>
            <a:chExt cx="812800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0065" y="-461512"/>
            <a:ext cx="7412723" cy="11210025"/>
            <a:chOff x="0" y="0"/>
            <a:chExt cx="1952322" cy="2952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2322" cy="2952435"/>
            </a:xfrm>
            <a:custGeom>
              <a:avLst/>
              <a:gdLst/>
              <a:ahLst/>
              <a:cxnLst/>
              <a:rect l="l" t="t" r="r" b="b"/>
              <a:pathLst>
                <a:path w="1952322" h="2952435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2322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V="1">
            <a:off x="-3063056" y="651719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809361" y="3253281"/>
            <a:ext cx="10724565" cy="3780438"/>
            <a:chOff x="0" y="0"/>
            <a:chExt cx="1276328" cy="4499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28" cy="449909"/>
            </a:xfrm>
            <a:custGeom>
              <a:avLst/>
              <a:gdLst/>
              <a:ahLst/>
              <a:cxnLst/>
              <a:rect l="l" t="t" r="r" b="b"/>
              <a:pathLst>
                <a:path w="1276328" h="449909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9375"/>
              <a:ext cx="127632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-3063056" y="33786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98992" y="1725071"/>
            <a:ext cx="7806416" cy="7775922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6369" r="-1636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21471" y="786007"/>
            <a:ext cx="5650172" cy="871498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5462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45597" y="6806736"/>
            <a:ext cx="4812703" cy="2694258"/>
          </a:xfrm>
          <a:custGeom>
            <a:avLst/>
            <a:gdLst/>
            <a:ahLst/>
            <a:cxnLst/>
            <a:rect l="l" t="t" r="r" b="b"/>
            <a:pathLst>
              <a:path w="4812703" h="2694258">
                <a:moveTo>
                  <a:pt x="0" y="0"/>
                </a:moveTo>
                <a:lnTo>
                  <a:pt x="4812703" y="0"/>
                </a:lnTo>
                <a:lnTo>
                  <a:pt x="4812703" y="2694257"/>
                </a:lnTo>
                <a:lnTo>
                  <a:pt x="0" y="2694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1536" t="-22346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72818" y="2008509"/>
            <a:ext cx="1778089" cy="1613616"/>
          </a:xfrm>
          <a:custGeom>
            <a:avLst/>
            <a:gdLst/>
            <a:ahLst/>
            <a:cxnLst/>
            <a:rect l="l" t="t" r="r" b="b"/>
            <a:pathLst>
              <a:path w="1778089" h="1613616">
                <a:moveTo>
                  <a:pt x="0" y="0"/>
                </a:moveTo>
                <a:lnTo>
                  <a:pt x="1778089" y="0"/>
                </a:lnTo>
                <a:lnTo>
                  <a:pt x="1778089" y="1613616"/>
                </a:lnTo>
                <a:lnTo>
                  <a:pt x="0" y="1613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08479" y="8485531"/>
            <a:ext cx="2913451" cy="1362308"/>
          </a:xfrm>
          <a:custGeom>
            <a:avLst/>
            <a:gdLst/>
            <a:ahLst/>
            <a:cxnLst/>
            <a:rect l="l" t="t" r="r" b="b"/>
            <a:pathLst>
              <a:path w="2913451" h="1362308">
                <a:moveTo>
                  <a:pt x="0" y="0"/>
                </a:moveTo>
                <a:lnTo>
                  <a:pt x="2913451" y="0"/>
                </a:lnTo>
                <a:lnTo>
                  <a:pt x="2913451" y="1362308"/>
                </a:lnTo>
                <a:lnTo>
                  <a:pt x="0" y="13623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720787" y="5436728"/>
            <a:ext cx="983547" cy="759921"/>
            <a:chOff x="0" y="0"/>
            <a:chExt cx="812800" cy="6279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27997"/>
            </a:xfrm>
            <a:custGeom>
              <a:avLst/>
              <a:gdLst/>
              <a:ahLst/>
              <a:cxnLst/>
              <a:rect l="l" t="t" r="r" b="b"/>
              <a:pathLst>
                <a:path w="812800" h="627997">
                  <a:moveTo>
                    <a:pt x="609600" y="0"/>
                  </a:moveTo>
                  <a:lnTo>
                    <a:pt x="0" y="0"/>
                  </a:lnTo>
                  <a:lnTo>
                    <a:pt x="0" y="627997"/>
                  </a:lnTo>
                  <a:lnTo>
                    <a:pt x="609600" y="627997"/>
                  </a:lnTo>
                  <a:lnTo>
                    <a:pt x="812800" y="313998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698500" cy="675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720787" y="6558599"/>
            <a:ext cx="983547" cy="805267"/>
            <a:chOff x="0" y="0"/>
            <a:chExt cx="812800" cy="6654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65470"/>
            </a:xfrm>
            <a:custGeom>
              <a:avLst/>
              <a:gdLst/>
              <a:ahLst/>
              <a:cxnLst/>
              <a:rect l="l" t="t" r="r" b="b"/>
              <a:pathLst>
                <a:path w="812800" h="665470">
                  <a:moveTo>
                    <a:pt x="609600" y="0"/>
                  </a:moveTo>
                  <a:lnTo>
                    <a:pt x="0" y="0"/>
                  </a:lnTo>
                  <a:lnTo>
                    <a:pt x="0" y="665470"/>
                  </a:lnTo>
                  <a:lnTo>
                    <a:pt x="609600" y="665470"/>
                  </a:lnTo>
                  <a:lnTo>
                    <a:pt x="812800" y="332735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698500" cy="713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720787" y="7627163"/>
            <a:ext cx="983547" cy="805267"/>
            <a:chOff x="0" y="0"/>
            <a:chExt cx="812800" cy="6654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65470"/>
            </a:xfrm>
            <a:custGeom>
              <a:avLst/>
              <a:gdLst/>
              <a:ahLst/>
              <a:cxnLst/>
              <a:rect l="l" t="t" r="r" b="b"/>
              <a:pathLst>
                <a:path w="812800" h="665470">
                  <a:moveTo>
                    <a:pt x="609600" y="0"/>
                  </a:moveTo>
                  <a:lnTo>
                    <a:pt x="0" y="0"/>
                  </a:lnTo>
                  <a:lnTo>
                    <a:pt x="0" y="665470"/>
                  </a:lnTo>
                  <a:lnTo>
                    <a:pt x="609600" y="665470"/>
                  </a:lnTo>
                  <a:lnTo>
                    <a:pt x="812800" y="332735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698500" cy="713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888265" y="7761347"/>
            <a:ext cx="556371" cy="536898"/>
          </a:xfrm>
          <a:custGeom>
            <a:avLst/>
            <a:gdLst/>
            <a:ahLst/>
            <a:cxnLst/>
            <a:rect l="l" t="t" r="r" b="b"/>
            <a:pathLst>
              <a:path w="556371" h="536898">
                <a:moveTo>
                  <a:pt x="0" y="0"/>
                </a:moveTo>
                <a:lnTo>
                  <a:pt x="556371" y="0"/>
                </a:lnTo>
                <a:lnTo>
                  <a:pt x="556371" y="536898"/>
                </a:lnTo>
                <a:lnTo>
                  <a:pt x="0" y="536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9720787" y="8695727"/>
            <a:ext cx="983547" cy="805267"/>
            <a:chOff x="0" y="0"/>
            <a:chExt cx="812800" cy="6654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65470"/>
            </a:xfrm>
            <a:custGeom>
              <a:avLst/>
              <a:gdLst/>
              <a:ahLst/>
              <a:cxnLst/>
              <a:rect l="l" t="t" r="r" b="b"/>
              <a:pathLst>
                <a:path w="812800" h="665470">
                  <a:moveTo>
                    <a:pt x="609600" y="0"/>
                  </a:moveTo>
                  <a:lnTo>
                    <a:pt x="0" y="0"/>
                  </a:lnTo>
                  <a:lnTo>
                    <a:pt x="0" y="665470"/>
                  </a:lnTo>
                  <a:lnTo>
                    <a:pt x="609600" y="665470"/>
                  </a:lnTo>
                  <a:lnTo>
                    <a:pt x="812800" y="332735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698500" cy="713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9863865" y="6685642"/>
            <a:ext cx="580771" cy="593725"/>
          </a:xfrm>
          <a:custGeom>
            <a:avLst/>
            <a:gdLst/>
            <a:ahLst/>
            <a:cxnLst/>
            <a:rect l="l" t="t" r="r" b="b"/>
            <a:pathLst>
              <a:path w="580771" h="593725">
                <a:moveTo>
                  <a:pt x="0" y="0"/>
                </a:moveTo>
                <a:lnTo>
                  <a:pt x="580771" y="0"/>
                </a:lnTo>
                <a:lnTo>
                  <a:pt x="580771" y="593726"/>
                </a:lnTo>
                <a:lnTo>
                  <a:pt x="0" y="5937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863865" y="8850965"/>
            <a:ext cx="624162" cy="494790"/>
          </a:xfrm>
          <a:custGeom>
            <a:avLst/>
            <a:gdLst/>
            <a:ahLst/>
            <a:cxnLst/>
            <a:rect l="l" t="t" r="r" b="b"/>
            <a:pathLst>
              <a:path w="624162" h="494790">
                <a:moveTo>
                  <a:pt x="0" y="0"/>
                </a:moveTo>
                <a:lnTo>
                  <a:pt x="624162" y="0"/>
                </a:lnTo>
                <a:lnTo>
                  <a:pt x="624162" y="494790"/>
                </a:lnTo>
                <a:lnTo>
                  <a:pt x="0" y="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863345" y="5534703"/>
            <a:ext cx="581291" cy="581291"/>
          </a:xfrm>
          <a:custGeom>
            <a:avLst/>
            <a:gdLst/>
            <a:ahLst/>
            <a:cxnLst/>
            <a:rect l="l" t="t" r="r" b="b"/>
            <a:pathLst>
              <a:path w="581291" h="581291">
                <a:moveTo>
                  <a:pt x="0" y="0"/>
                </a:moveTo>
                <a:lnTo>
                  <a:pt x="581291" y="0"/>
                </a:lnTo>
                <a:lnTo>
                  <a:pt x="581291" y="581290"/>
                </a:lnTo>
                <a:lnTo>
                  <a:pt x="0" y="5812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8061863" y="488088"/>
            <a:ext cx="10155506" cy="1160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Dziękuję za uwagę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880276" y="2475949"/>
            <a:ext cx="9337093" cy="221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Agnieszka Pachciarz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Przewodnicząca Rady Nadzorczej WCR delegowana do czasowego wykonywania czynności Prezesa Zarządu WCR Sp. z o.o. w Jarocinie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18658" y="5398628"/>
            <a:ext cx="6289956" cy="84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Witaszyczki</a:t>
            </a:r>
            <a:r>
              <a:rPr lang="en-US" sz="2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</a:t>
            </a:r>
            <a:r>
              <a:rPr lang="en-US" sz="2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</a:t>
            </a:r>
            <a:r>
              <a:rPr lang="pl-PL" sz="2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r>
              <a:rPr lang="en-US" sz="2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Mariusza</a:t>
            </a:r>
            <a:r>
              <a:rPr lang="en-US" sz="2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Małynicza</a:t>
            </a:r>
            <a:r>
              <a:rPr lang="en-US" sz="2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63-200 </a:t>
            </a:r>
            <a:r>
              <a:rPr lang="en-US" sz="2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Jarocin</a:t>
            </a:r>
            <a:endParaRPr lang="en-US" sz="2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995135" y="6883127"/>
            <a:ext cx="628995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62 747 24 56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95135" y="7812626"/>
            <a:ext cx="628995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sekretariat@wcr-jarocin.pl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161533" y="8949515"/>
            <a:ext cx="628995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www.wcr-jarocin.pl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876673" y="9937750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5722529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49022" y="551441"/>
            <a:ext cx="12830100" cy="86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4"/>
              </a:lnSpc>
            </a:pPr>
            <a:r>
              <a:rPr lang="en-US" sz="52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DZIAŁANIA WCR JAROCIN W 2025 ROKU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94553" y="4459231"/>
            <a:ext cx="16248332" cy="134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1"/>
              </a:lnSpc>
            </a:pPr>
            <a:r>
              <a:rPr lang="en-US" sz="3399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ZWIĘKSZENIE MONITOROWANIA PRAC PROWADZONYCH NA TERENIE ZAKŁADU  Z UWZGLĘDNIENIEM WARUNKÓW ATMOSFERYCZNYCH W RAMACH POLITYKI ANTYODOROWEJ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43317" y="2729207"/>
            <a:ext cx="983547" cy="491773"/>
            <a:chOff x="0" y="0"/>
            <a:chExt cx="812800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3317" y="4554481"/>
            <a:ext cx="983547" cy="491773"/>
            <a:chOff x="0" y="0"/>
            <a:chExt cx="81280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894553" y="6414089"/>
            <a:ext cx="16248332" cy="45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1"/>
              </a:lnSpc>
            </a:pPr>
            <a:r>
              <a:rPr lang="en-US" sz="339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POPRAWA KOMUNIKACJI POMIĘDZY SPÓŁKĄ A MIESZKAŃCAMI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4553" y="2622995"/>
            <a:ext cx="16248332" cy="89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1"/>
              </a:lnSpc>
            </a:pPr>
            <a:r>
              <a:rPr lang="en-US" sz="339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INWESTOWANIE WCR JAROCIN W NAJNOWSZE DOSTĘPNE TECHNOLOGIE (BAT) W CELU MINIMALIZOWANIA UCIĄŻLIWOŚCI ZAPACHOWYCH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36927" y="6332144"/>
            <a:ext cx="983547" cy="491773"/>
            <a:chOff x="0" y="0"/>
            <a:chExt cx="812800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53928" y="12913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56527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58066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331473" y="848868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677614" y="6528860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84696" y="3424110"/>
            <a:ext cx="11303304" cy="6013416"/>
          </a:xfrm>
          <a:custGeom>
            <a:avLst/>
            <a:gdLst/>
            <a:ahLst/>
            <a:cxnLst/>
            <a:rect l="l" t="t" r="r" b="b"/>
            <a:pathLst>
              <a:path w="11303304" h="6013416">
                <a:moveTo>
                  <a:pt x="0" y="0"/>
                </a:moveTo>
                <a:lnTo>
                  <a:pt x="11303304" y="0"/>
                </a:lnTo>
                <a:lnTo>
                  <a:pt x="11303304" y="6013416"/>
                </a:lnTo>
                <a:lnTo>
                  <a:pt x="0" y="6013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08" b="-4790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757371" y="9524402"/>
            <a:ext cx="1385514" cy="656836"/>
          </a:xfrm>
          <a:custGeom>
            <a:avLst/>
            <a:gdLst/>
            <a:ahLst/>
            <a:cxnLst/>
            <a:rect l="l" t="t" r="r" b="b"/>
            <a:pathLst>
              <a:path w="1385514" h="656836">
                <a:moveTo>
                  <a:pt x="0" y="0"/>
                </a:moveTo>
                <a:lnTo>
                  <a:pt x="1385514" y="0"/>
                </a:lnTo>
                <a:lnTo>
                  <a:pt x="1385514" y="656836"/>
                </a:lnTo>
                <a:lnTo>
                  <a:pt x="0" y="65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6873" y="2594352"/>
            <a:ext cx="983547" cy="491773"/>
            <a:chOff x="0" y="0"/>
            <a:chExt cx="81280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153" y="4562501"/>
            <a:ext cx="983547" cy="491773"/>
            <a:chOff x="0" y="0"/>
            <a:chExt cx="81280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0" y="480009"/>
            <a:ext cx="18513687" cy="672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5600" b="1">
                <a:solidFill>
                  <a:srgbClr val="3452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GŁÓWNE EMITORY ODORÓW W WCR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3114" y="4540902"/>
            <a:ext cx="5061607" cy="12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PLAC DO STABILIZACJI ODPADÓW WRAZ Z WIATĄ DOJRZEWANIA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7695" y="2682318"/>
            <a:ext cx="1211871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CZYNNA KWATERA SKŁADOWANIA ODPADÓW KOMUNALNYCH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0445" y="6576485"/>
            <a:ext cx="5552506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PODCZYSZCZALNIA ŚCIEKÓW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0502" y="2641977"/>
            <a:ext cx="59628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38782" y="4610126"/>
            <a:ext cx="59628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6873" y="6528860"/>
            <a:ext cx="983547" cy="491773"/>
            <a:chOff x="0" y="0"/>
            <a:chExt cx="812800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40502" y="6576485"/>
            <a:ext cx="59628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3</a:t>
            </a:r>
          </a:p>
        </p:txBody>
      </p:sp>
      <p:sp>
        <p:nvSpPr>
          <p:cNvPr id="29" name="AutoShape 29"/>
          <p:cNvSpPr/>
          <p:nvPr/>
        </p:nvSpPr>
        <p:spPr>
          <a:xfrm>
            <a:off x="14020969" y="4493277"/>
            <a:ext cx="3429160" cy="0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>
            <a:off x="14020969" y="4493277"/>
            <a:ext cx="3429160" cy="102867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flipH="1">
            <a:off x="17450128" y="4493277"/>
            <a:ext cx="0" cy="1041076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>
            <a:off x="14289502" y="6528860"/>
            <a:ext cx="2285033" cy="125570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 flipV="1">
            <a:off x="12629617" y="7784568"/>
            <a:ext cx="3944918" cy="62305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 flipV="1">
            <a:off x="10897203" y="6528860"/>
            <a:ext cx="3392298" cy="330739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>
            <a:off x="10897203" y="6859599"/>
            <a:ext cx="1732414" cy="1629088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 flipV="1">
            <a:off x="10768212" y="8010302"/>
            <a:ext cx="1033767" cy="632717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flipV="1">
            <a:off x="10326574" y="7355649"/>
            <a:ext cx="752780" cy="96245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1079355" y="7355649"/>
            <a:ext cx="722625" cy="654653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10326574" y="7451894"/>
            <a:ext cx="335652" cy="428919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flipH="1">
            <a:off x="10341577" y="7880813"/>
            <a:ext cx="335652" cy="193131"/>
          </a:xfrm>
          <a:prstGeom prst="line">
            <a:avLst/>
          </a:prstGeom>
          <a:ln w="38100" cap="flat">
            <a:solidFill>
              <a:srgbClr val="CD191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15518946" y="4574898"/>
            <a:ext cx="983547" cy="491773"/>
            <a:chOff x="0" y="0"/>
            <a:chExt cx="812800" cy="406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5712574" y="4622523"/>
            <a:ext cx="59628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2385801" y="7076289"/>
            <a:ext cx="983547" cy="491773"/>
            <a:chOff x="0" y="0"/>
            <a:chExt cx="812800" cy="4064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2579430" y="7123914"/>
            <a:ext cx="59628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9484904" y="7582171"/>
            <a:ext cx="983547" cy="491773"/>
            <a:chOff x="0" y="0"/>
            <a:chExt cx="812800" cy="406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67A516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9678533" y="7654590"/>
            <a:ext cx="59628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9623" y="2845487"/>
            <a:ext cx="16222240" cy="215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1"/>
              </a:lnSpc>
            </a:pPr>
            <a:r>
              <a:rPr lang="en-US" sz="6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ZREALIZOWANE DZIAŁANIA ANTYODOROWE W 2025 ROKU</a:t>
            </a:r>
          </a:p>
        </p:txBody>
      </p:sp>
      <p:sp>
        <p:nvSpPr>
          <p:cNvPr id="9" name="Freeform 9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399512" y="8131694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6327728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65268" y="3149249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36700" y="326390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0771" y="1069270"/>
            <a:ext cx="18513687" cy="180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PŁYWAJĄCA BARIERA ANTYODOROWA NA ZBIORNIKU PODCZYSZCZALNI ŚCIEKÓW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9122" y="90876"/>
            <a:ext cx="17813763" cy="106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1"/>
              </a:lnSpc>
            </a:pPr>
            <a:r>
              <a:rPr lang="en-US" sz="6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ZREALIZOWANE DZIAŁANIA ANTYODOROWE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35050" y="5677937"/>
            <a:ext cx="3952950" cy="8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Zrealizowano: marzec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5722529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6781" y="1614435"/>
            <a:ext cx="5727225" cy="6057460"/>
          </a:xfrm>
          <a:custGeom>
            <a:avLst/>
            <a:gdLst/>
            <a:ahLst/>
            <a:cxnLst/>
            <a:rect l="l" t="t" r="r" b="b"/>
            <a:pathLst>
              <a:path w="5727225" h="6057460">
                <a:moveTo>
                  <a:pt x="0" y="0"/>
                </a:moveTo>
                <a:lnTo>
                  <a:pt x="5727225" y="0"/>
                </a:lnTo>
                <a:lnTo>
                  <a:pt x="5727225" y="6057460"/>
                </a:lnTo>
                <a:lnTo>
                  <a:pt x="0" y="6057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1961" y="1614435"/>
            <a:ext cx="5539902" cy="6107628"/>
          </a:xfrm>
          <a:custGeom>
            <a:avLst/>
            <a:gdLst/>
            <a:ahLst/>
            <a:cxnLst/>
            <a:rect l="l" t="t" r="r" b="b"/>
            <a:pathLst>
              <a:path w="5539902" h="6107628">
                <a:moveTo>
                  <a:pt x="0" y="0"/>
                </a:moveTo>
                <a:lnTo>
                  <a:pt x="5539902" y="0"/>
                </a:lnTo>
                <a:lnTo>
                  <a:pt x="5539902" y="6107628"/>
                </a:lnTo>
                <a:lnTo>
                  <a:pt x="0" y="6107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883921" y="2354835"/>
            <a:ext cx="6520158" cy="180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ŻELOWE MATY ANTYODOROWE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10499" y="4989026"/>
            <a:ext cx="5634969" cy="161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ZNAJDUJĄ SIE NA BARIERKACH PRZY ZBIORNIKACH PODCZYSZCZALNI ŚCIEKÓW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068" y="112165"/>
            <a:ext cx="17551863" cy="106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1"/>
              </a:lnSpc>
            </a:pPr>
            <a:r>
              <a:rPr lang="en-US" sz="6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ZREALIZOWANE DZIAŁANIA ANTYODOROWE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26516" y="7560593"/>
            <a:ext cx="5634969" cy="4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Zrealizowano: marzec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5722529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29132" y="2668237"/>
            <a:ext cx="7815136" cy="5858679"/>
          </a:xfrm>
          <a:custGeom>
            <a:avLst/>
            <a:gdLst/>
            <a:ahLst/>
            <a:cxnLst/>
            <a:rect l="l" t="t" r="r" b="b"/>
            <a:pathLst>
              <a:path w="7815136" h="5858679">
                <a:moveTo>
                  <a:pt x="0" y="0"/>
                </a:moveTo>
                <a:lnTo>
                  <a:pt x="7815136" y="0"/>
                </a:lnTo>
                <a:lnTo>
                  <a:pt x="7815136" y="5858679"/>
                </a:lnTo>
                <a:lnTo>
                  <a:pt x="0" y="585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0607" y="2668237"/>
            <a:ext cx="4404700" cy="5858679"/>
          </a:xfrm>
          <a:custGeom>
            <a:avLst/>
            <a:gdLst/>
            <a:ahLst/>
            <a:cxnLst/>
            <a:rect l="l" t="t" r="r" b="b"/>
            <a:pathLst>
              <a:path w="4404700" h="5858679">
                <a:moveTo>
                  <a:pt x="0" y="0"/>
                </a:moveTo>
                <a:lnTo>
                  <a:pt x="4404700" y="0"/>
                </a:lnTo>
                <a:lnTo>
                  <a:pt x="4404700" y="5858679"/>
                </a:lnTo>
                <a:lnTo>
                  <a:pt x="0" y="585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370802" y="1256661"/>
            <a:ext cx="18513687" cy="8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5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ARMATKI Z SUBSTANCJĄ NEUTRALIZUJĄCĄ ODORY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35532" y="3687470"/>
            <a:ext cx="4252468" cy="120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 sztuka na wyposażeniu</a:t>
            </a:r>
          </a:p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grudzień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35532" y="6199288"/>
            <a:ext cx="4252468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planuje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kolejne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sztuki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znajdą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pl-PL" sz="3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93"/>
              </a:lnSpc>
            </a:pP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 WCR do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końca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marca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35532" y="3163341"/>
            <a:ext cx="4252468" cy="40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ZREALIZOWANO: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35532" y="5270696"/>
            <a:ext cx="4252468" cy="80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POZOSTAŁO DO REALIZACJI: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140431" y="106817"/>
            <a:ext cx="17692295" cy="106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1"/>
              </a:lnSpc>
            </a:pPr>
            <a:r>
              <a:rPr lang="en-US" sz="6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ZREALIZOWANE DZIAŁANIA ANTYODOROWE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110667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8109808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7979947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-425818" y="5722529"/>
            <a:ext cx="20325037" cy="3293133"/>
            <a:chOff x="0" y="0"/>
            <a:chExt cx="3227958" cy="523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27958" cy="523005"/>
            </a:xfrm>
            <a:custGeom>
              <a:avLst/>
              <a:gdLst/>
              <a:ahLst/>
              <a:cxnLst/>
              <a:rect l="l" t="t" r="r" b="b"/>
              <a:pathLst>
                <a:path w="3227958" h="523005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22065"/>
                  </a:cubicBezTo>
                  <a:lnTo>
                    <a:pt x="3227958" y="523005"/>
                  </a:lnTo>
                  <a:lnTo>
                    <a:pt x="0" y="523005"/>
                  </a:lnTo>
                  <a:lnTo>
                    <a:pt x="0" y="322214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3227958" cy="4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34747" y="3024377"/>
            <a:ext cx="7340690" cy="5496323"/>
          </a:xfrm>
          <a:custGeom>
            <a:avLst/>
            <a:gdLst/>
            <a:ahLst/>
            <a:cxnLst/>
            <a:rect l="l" t="t" r="r" b="b"/>
            <a:pathLst>
              <a:path w="7340690" h="5496323">
                <a:moveTo>
                  <a:pt x="0" y="0"/>
                </a:moveTo>
                <a:lnTo>
                  <a:pt x="7340690" y="0"/>
                </a:lnTo>
                <a:lnTo>
                  <a:pt x="7340690" y="5496323"/>
                </a:lnTo>
                <a:lnTo>
                  <a:pt x="0" y="5496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55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225580" y="1341182"/>
            <a:ext cx="19068389" cy="134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5"/>
              </a:lnSpc>
            </a:pPr>
            <a:r>
              <a:rPr lang="en-US" sz="45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NATRYSKI Z PREPARATAMI BIOLOGICZNYMI NA TAŚMOCIĄGACH ZNAJDUJĄCYCH SIĘ POMIĘDZY SORTOWNIĄ A KOMPOSTOWNIĄ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61895" y="7570118"/>
            <a:ext cx="2594825" cy="40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styczeń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67864" y="3643034"/>
            <a:ext cx="4252468" cy="241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szybszy rozkład związków biodegradowalnych wraz z ograniczeniem ich właściwości odorogennych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74866" y="7015138"/>
            <a:ext cx="3368883" cy="40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ZREALIZOWANO: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7853" y="210388"/>
            <a:ext cx="17692295" cy="106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1"/>
              </a:lnSpc>
            </a:pPr>
            <a:r>
              <a:rPr lang="en-US" sz="63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ZREALIZOWANE DZIAŁANIA ANTYODOROWE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86176" y="-22673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5971100" y="9193813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25818" y="9193813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467864" y="9063952"/>
            <a:ext cx="6374946" cy="2071430"/>
          </a:xfrm>
          <a:custGeom>
            <a:avLst/>
            <a:gdLst/>
            <a:ahLst/>
            <a:cxnLst/>
            <a:rect l="l" t="t" r="r" b="b"/>
            <a:pathLst>
              <a:path w="6374946" h="2071430">
                <a:moveTo>
                  <a:pt x="0" y="0"/>
                </a:moveTo>
                <a:lnTo>
                  <a:pt x="6374945" y="0"/>
                </a:lnTo>
                <a:lnTo>
                  <a:pt x="6374945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65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3217533"/>
            <a:ext cx="18513687" cy="1925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5"/>
              </a:lnSpc>
            </a:pPr>
            <a:r>
              <a:rPr lang="en-US" sz="71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DZIAŁANIA ANTYODOROWE  </a:t>
            </a:r>
          </a:p>
          <a:p>
            <a:pPr algn="ctr">
              <a:lnSpc>
                <a:spcPts val="7455"/>
              </a:lnSpc>
            </a:pPr>
            <a:r>
              <a:rPr lang="en-US" sz="7100" b="1">
                <a:solidFill>
                  <a:srgbClr val="34520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 TRAKCIE REALIZACJI</a:t>
            </a:r>
          </a:p>
        </p:txBody>
      </p:sp>
      <p:sp>
        <p:nvSpPr>
          <p:cNvPr id="9" name="Freeform 9"/>
          <p:cNvSpPr/>
          <p:nvPr/>
        </p:nvSpPr>
        <p:spPr>
          <a:xfrm>
            <a:off x="16960842" y="9620862"/>
            <a:ext cx="1182043" cy="560376"/>
          </a:xfrm>
          <a:custGeom>
            <a:avLst/>
            <a:gdLst/>
            <a:ahLst/>
            <a:cxnLst/>
            <a:rect l="l" t="t" r="r" b="b"/>
            <a:pathLst>
              <a:path w="1182043" h="560376">
                <a:moveTo>
                  <a:pt x="0" y="0"/>
                </a:moveTo>
                <a:lnTo>
                  <a:pt x="1182043" y="0"/>
                </a:lnTo>
                <a:lnTo>
                  <a:pt x="1182043" y="560376"/>
                </a:lnTo>
                <a:lnTo>
                  <a:pt x="0" y="56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529</Words>
  <Application>Microsoft Office PowerPoint</Application>
  <PresentationFormat>Niestandardowy</PresentationFormat>
  <Paragraphs>114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Open Sans Bold</vt:lpstr>
      <vt:lpstr>Century Gothic Paneuropean Bold</vt:lpstr>
      <vt:lpstr>Arial</vt:lpstr>
      <vt:lpstr>Open Sans</vt:lpstr>
      <vt:lpstr>Century Gothic Paneuropean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– Kopia – White And Teal Modern Professional Management Development Presentation</dc:title>
  <dc:creator>Pracownik-WN</dc:creator>
  <cp:lastModifiedBy>Pracownik-WN</cp:lastModifiedBy>
  <cp:revision>5</cp:revision>
  <dcterms:created xsi:type="dcterms:W3CDTF">2006-08-16T00:00:00Z</dcterms:created>
  <dcterms:modified xsi:type="dcterms:W3CDTF">2025-03-20T10:12:11Z</dcterms:modified>
  <dc:identifier>DAGhrwTQ2_w</dc:identifier>
</cp:coreProperties>
</file>