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3" r:id="rId6"/>
    <p:sldId id="267" r:id="rId7"/>
    <p:sldId id="270" r:id="rId8"/>
    <p:sldId id="263" r:id="rId9"/>
    <p:sldId id="275" r:id="rId10"/>
    <p:sldId id="27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855BC-CF22-EB1E-8F3D-D298D27A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274910-1945-CD44-6159-87F7A3F9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6A642E-D655-5D2B-1578-FB14141D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AA994C-80D4-7195-C1C8-8EDA3AA0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CBCDE-0A25-4473-FB50-2A57C65C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6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BCDC7-5410-540D-964A-94B9258E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316A32-2C37-84EF-09EE-D0DD8155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E326F2-177C-AE53-A872-80C16927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23CDCB-7517-8A99-6D50-F64BFC20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BEFF40-FD76-3594-9B76-84005678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66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49F9AF5-F3C4-1347-5304-4D0CEBD62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9AEC00-C636-3199-DBFF-C5C9F0947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1AA234-CE27-E6CD-823C-AB4F4429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A0E73A-FFE7-A5DD-FB15-4B8A55E8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509974-E340-A428-0824-A33B4506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49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7B1B0-3551-D6E8-1DAD-A6890F7C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FE1726-3385-0DE1-1384-FF87A94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EC80AF-ACC4-A947-65C5-78DD08BB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A44104-6F45-3EBB-4E7E-9A68C78F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A3925-8DF8-1D93-6455-DC09D67A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5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A3354-F025-145E-12DE-F5167DC0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5CD3E9-4919-76A1-1F8C-4C24FA4D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6BC8F6-5A63-C01A-4AA7-DFE20E6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923ECF-4A16-697B-ACBF-AB1A2596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9C7427-56AF-6E6B-5087-1DD8D4A8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21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93256-5908-9D5A-4AA7-CBB9D62D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A57311-BAAD-F11D-4E04-83175A50B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44228F-4247-7434-7ACA-2BB7B9DD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FAFC0B-04A6-9256-CA6D-308AEA89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F0CED6-2523-5A8D-7A3A-4C26FF8C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B0F04C-3586-E96F-1D0B-FB309956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9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CF2F31-4AAC-9E95-F1FC-11333B9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0CD199-A587-94D3-396B-87E17EC8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4847B7-902E-D513-B891-092B0853C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D61F56-971F-C777-82EE-32C4FB5F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DC172C-43A6-FE34-3DC3-4D93C8FC5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FED157-2E46-5870-9EB2-113F47A2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4AF775-ABC3-C476-7B80-BEE7DA6B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9E1285-EC6B-F624-44C9-D1D30709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28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146E2-D3E1-52DA-AF65-0C904351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F6DB85-61BD-96CE-75C2-17B6516D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FB55BA-AAB7-FB96-2DAB-BA60437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CBA47E-26D0-0C5F-50A5-63C2F9D0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4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47CE5E7-AEF0-3C24-3FD7-21ACBCF5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BC24F4-C9CE-F037-98F3-13221F0F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863739-4A66-FF3F-45FB-5D1F96F6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87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50B96-B9A3-3175-9DB2-91DC210E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76DE81-44C3-E03E-17AD-098387A0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6FC40B-41CD-269D-7B7D-2175D2B7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81CBB7-3973-8EFD-3016-B9CF473E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6D9F05-5424-8927-AAEB-F72ED3A1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4E42B4-1BAF-0702-89BB-BDA941E0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85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AFB67-83A2-B757-E825-BBFA47AF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55FC6C-5451-BE6B-D065-50212651E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833873-6EC2-0288-8737-EFC74D68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A8EDF8-128D-9509-E88B-0C34572A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5D03E8-AF44-3EC9-3AB6-DDA8417A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46941A-2D76-7F17-1B5F-346C8E6F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28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24A7C26-12F2-D881-7E26-E437E16C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C3C3B7-3521-0318-344F-803627EBA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0B9700-99B5-8820-59A9-AD03CA4D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FF89-FA40-4B1F-898F-08475D441075}" type="datetimeFigureOut">
              <a:rPr lang="pl-PL" smtClean="0"/>
              <a:t>2025-06-24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AFB137-E109-77CF-32DD-4B8E89536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0C1649-6B85-2177-C678-9C6C557A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0378-C068-4547-B368-05CB88807B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2F39858-6B8D-8145-55E8-C135AA57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7763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Wykonanie budżetu</a:t>
            </a:r>
          </a:p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Gminy Jarocin</a:t>
            </a:r>
          </a:p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za 2024 rok</a:t>
            </a:r>
          </a:p>
          <a:p>
            <a:pPr marL="0" indent="0" algn="ctr">
              <a:buNone/>
            </a:pPr>
            <a:endParaRPr lang="pl-PL" sz="800" b="1" cap="sm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800" b="1" cap="sm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800" b="1" cap="sm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000" i="1" dirty="0">
                <a:solidFill>
                  <a:schemeClr val="bg1"/>
                </a:solidFill>
              </a:rPr>
              <a:t>(prezentacja)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6C0FC44-1329-2D21-AFC6-68D9FFA7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02" y="5189427"/>
            <a:ext cx="969196" cy="14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0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2D2C-87A9-762D-9295-6C2AA452B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A49E5BB-D26D-58F5-627D-98021A66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6664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9705D0-6EA1-18D4-3948-A5F226287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78361"/>
              </p:ext>
            </p:extLst>
          </p:nvPr>
        </p:nvGraphicFramePr>
        <p:xfrm>
          <a:off x="714374" y="744198"/>
          <a:ext cx="10715625" cy="536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408">
                  <a:extLst>
                    <a:ext uri="{9D8B030D-6E8A-4147-A177-3AD203B41FA5}">
                      <a16:colId xmlns:a16="http://schemas.microsoft.com/office/drawing/2014/main" val="3706865541"/>
                    </a:ext>
                  </a:extLst>
                </a:gridCol>
                <a:gridCol w="2078801">
                  <a:extLst>
                    <a:ext uri="{9D8B030D-6E8A-4147-A177-3AD203B41FA5}">
                      <a16:colId xmlns:a16="http://schemas.microsoft.com/office/drawing/2014/main" val="798650142"/>
                    </a:ext>
                  </a:extLst>
                </a:gridCol>
                <a:gridCol w="2080797">
                  <a:extLst>
                    <a:ext uri="{9D8B030D-6E8A-4147-A177-3AD203B41FA5}">
                      <a16:colId xmlns:a16="http://schemas.microsoft.com/office/drawing/2014/main" val="1520702566"/>
                    </a:ext>
                  </a:extLst>
                </a:gridCol>
                <a:gridCol w="2128741">
                  <a:extLst>
                    <a:ext uri="{9D8B030D-6E8A-4147-A177-3AD203B41FA5}">
                      <a16:colId xmlns:a16="http://schemas.microsoft.com/office/drawing/2014/main" val="3010439815"/>
                    </a:ext>
                  </a:extLst>
                </a:gridCol>
                <a:gridCol w="2183878">
                  <a:extLst>
                    <a:ext uri="{9D8B030D-6E8A-4147-A177-3AD203B41FA5}">
                      <a16:colId xmlns:a16="http://schemas.microsoft.com/office/drawing/2014/main" val="2079821642"/>
                    </a:ext>
                  </a:extLst>
                </a:gridCol>
              </a:tblGrid>
              <a:tr h="1342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Wyszczególnienie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pl-PL" sz="1800" dirty="0">
                          <a:effectLst/>
                        </a:rPr>
                        <a:t>Plan na 1.01.2024 r.   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Plan na 31.12.2024 r.    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Wykonanie         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Realizacja planu po zmianach  (w %)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extLst>
                  <a:ext uri="{0D108BD9-81ED-4DB2-BD59-A6C34878D82A}">
                    <a16:rowId xmlns:a16="http://schemas.microsoft.com/office/drawing/2014/main" val="3858191581"/>
                  </a:ext>
                </a:extLst>
              </a:tr>
              <a:tr h="1342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Dochody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275 445 065,17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315 937 111,09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315 845 805,64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99,97%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extLst>
                  <a:ext uri="{0D108BD9-81ED-4DB2-BD59-A6C34878D82A}">
                    <a16:rowId xmlns:a16="http://schemas.microsoft.com/office/drawing/2014/main" val="3383034081"/>
                  </a:ext>
                </a:extLst>
              </a:tr>
              <a:tr h="1342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Wydatki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293 844 539,47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342 003 767,65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323 637 297,56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94,63%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/>
                </a:tc>
                <a:extLst>
                  <a:ext uri="{0D108BD9-81ED-4DB2-BD59-A6C34878D82A}">
                    <a16:rowId xmlns:a16="http://schemas.microsoft.com/office/drawing/2014/main" val="255198806"/>
                  </a:ext>
                </a:extLst>
              </a:tr>
              <a:tr h="1342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i="0" dirty="0">
                          <a:effectLst/>
                        </a:rPr>
                        <a:t>Wynik</a:t>
                      </a:r>
                      <a:endParaRPr lang="pl-PL" sz="1800" b="1" i="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</a:rPr>
                        <a:t>-18 399 474,30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</a:rPr>
                        <a:t>-26 066 656,56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</a:rPr>
                        <a:t>-7 791 491,92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6985" marB="381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3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5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4429943-F853-4B50-98DC-CF8987D56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1369"/>
              </p:ext>
            </p:extLst>
          </p:nvPr>
        </p:nvGraphicFramePr>
        <p:xfrm>
          <a:off x="711718" y="682389"/>
          <a:ext cx="10768565" cy="5451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923">
                  <a:extLst>
                    <a:ext uri="{9D8B030D-6E8A-4147-A177-3AD203B41FA5}">
                      <a16:colId xmlns:a16="http://schemas.microsoft.com/office/drawing/2014/main" val="4046330211"/>
                    </a:ext>
                  </a:extLst>
                </a:gridCol>
                <a:gridCol w="2060015">
                  <a:extLst>
                    <a:ext uri="{9D8B030D-6E8A-4147-A177-3AD203B41FA5}">
                      <a16:colId xmlns:a16="http://schemas.microsoft.com/office/drawing/2014/main" val="1556816365"/>
                    </a:ext>
                  </a:extLst>
                </a:gridCol>
                <a:gridCol w="2131050">
                  <a:extLst>
                    <a:ext uri="{9D8B030D-6E8A-4147-A177-3AD203B41FA5}">
                      <a16:colId xmlns:a16="http://schemas.microsoft.com/office/drawing/2014/main" val="3295902498"/>
                    </a:ext>
                  </a:extLst>
                </a:gridCol>
                <a:gridCol w="1789169">
                  <a:extLst>
                    <a:ext uri="{9D8B030D-6E8A-4147-A177-3AD203B41FA5}">
                      <a16:colId xmlns:a16="http://schemas.microsoft.com/office/drawing/2014/main" val="2778795996"/>
                    </a:ext>
                  </a:extLst>
                </a:gridCol>
                <a:gridCol w="1549474">
                  <a:extLst>
                    <a:ext uri="{9D8B030D-6E8A-4147-A177-3AD203B41FA5}">
                      <a16:colId xmlns:a16="http://schemas.microsoft.com/office/drawing/2014/main" val="502041665"/>
                    </a:ext>
                  </a:extLst>
                </a:gridCol>
                <a:gridCol w="1024934">
                  <a:extLst>
                    <a:ext uri="{9D8B030D-6E8A-4147-A177-3AD203B41FA5}">
                      <a16:colId xmlns:a16="http://schemas.microsoft.com/office/drawing/2014/main" val="3428404271"/>
                    </a:ext>
                  </a:extLst>
                </a:gridCol>
              </a:tblGrid>
              <a:tr h="2067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Wyszczególnienie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Plan na 1.01.2024 r.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Plan na 31.12.2024 r.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Wykonanie 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Realizacja planu po zmianach (w %)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Udział (w %)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2901545473"/>
                  </a:ext>
                </a:extLst>
              </a:tr>
              <a:tr h="112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Dochody bieżące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242 761 107,20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287 186 177,35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291 605 857,78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101,54%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92,33%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2529514406"/>
                  </a:ext>
                </a:extLst>
              </a:tr>
              <a:tr h="9400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Dochody majątkowe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32 683 957,97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28 750 933,74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24 239 947,86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84,31%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7,67%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371457747"/>
                  </a:ext>
                </a:extLst>
              </a:tr>
              <a:tr h="13159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RAZEM DOCHODY OGÓŁEM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275 445 065,17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315 937 111,09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315 845 805,64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99,97%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0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F76DA40-22C4-7105-2474-1A4AC43C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63136"/>
              </p:ext>
            </p:extLst>
          </p:nvPr>
        </p:nvGraphicFramePr>
        <p:xfrm>
          <a:off x="681931" y="680483"/>
          <a:ext cx="10828138" cy="549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460">
                  <a:extLst>
                    <a:ext uri="{9D8B030D-6E8A-4147-A177-3AD203B41FA5}">
                      <a16:colId xmlns:a16="http://schemas.microsoft.com/office/drawing/2014/main" val="2207724662"/>
                    </a:ext>
                  </a:extLst>
                </a:gridCol>
                <a:gridCol w="2057103">
                  <a:extLst>
                    <a:ext uri="{9D8B030D-6E8A-4147-A177-3AD203B41FA5}">
                      <a16:colId xmlns:a16="http://schemas.microsoft.com/office/drawing/2014/main" val="8348314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16325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702238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064361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267047285"/>
                    </a:ext>
                  </a:extLst>
                </a:gridCol>
              </a:tblGrid>
              <a:tr h="2015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Wyszczególnienie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Plan na 1.01.2024 r.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Plan na 31.12.2024 r.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Wykonanie (w zł)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Realizacja planu po zmianach (w %)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Udział (w %)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802720415"/>
                  </a:ext>
                </a:extLst>
              </a:tr>
              <a:tr h="10994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Wydatki bieżące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247 036 862,48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291 316 043,94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276 586 488,54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94,94%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85,46%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1195633666"/>
                  </a:ext>
                </a:extLst>
              </a:tr>
              <a:tr h="10994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Wydatki majątkowe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46 807 676,99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50 687 723,71</a:t>
                      </a:r>
                      <a:endParaRPr lang="pl-PL" sz="18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47 050 809,02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92,82%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14,54%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extLst>
                  <a:ext uri="{0D108BD9-81ED-4DB2-BD59-A6C34878D82A}">
                    <a16:rowId xmlns:a16="http://schemas.microsoft.com/office/drawing/2014/main" val="4026539978"/>
                  </a:ext>
                </a:extLst>
              </a:tr>
              <a:tr h="12826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RAZEM WYDATKI OGÓŁEM</a:t>
                      </a:r>
                      <a:endParaRPr lang="pl-PL" sz="1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293 844 539,47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342 003 767,65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323 637 297,56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94,63%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3" marR="53973" marT="6985" marB="381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9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38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9D04-B455-90BD-E298-D930AA45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96E2BE2-BC7D-8B65-75F8-A3D720CE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  Wydatki majątkowe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    47 050 809,02 zł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800" b="1" cap="small" dirty="0">
                <a:solidFill>
                  <a:schemeClr val="bg1"/>
                </a:solidFill>
              </a:rPr>
              <a:t>Drogi – 14 162 652,48 zł;</a:t>
            </a:r>
          </a:p>
          <a:p>
            <a:pPr marL="0" indent="0" algn="ctr">
              <a:buNone/>
            </a:pPr>
            <a:r>
              <a:rPr lang="pl-PL" sz="3800" b="1" cap="small" dirty="0">
                <a:solidFill>
                  <a:schemeClr val="bg1"/>
                </a:solidFill>
              </a:rPr>
              <a:t>Oświata – 8 696 571,97 zł;</a:t>
            </a:r>
          </a:p>
          <a:p>
            <a:pPr marL="0" indent="0" algn="ctr">
              <a:buNone/>
            </a:pPr>
            <a:r>
              <a:rPr lang="pl-PL" sz="3800" b="1" cap="small" dirty="0">
                <a:solidFill>
                  <a:schemeClr val="bg1"/>
                </a:solidFill>
              </a:rPr>
              <a:t>Gospodarka komunalna – 3 185 625,08 zł;</a:t>
            </a:r>
          </a:p>
          <a:p>
            <a:pPr marL="0" indent="0" algn="ctr">
              <a:buNone/>
            </a:pPr>
            <a:r>
              <a:rPr lang="pl-PL" sz="3800" b="1" cap="small" dirty="0">
                <a:solidFill>
                  <a:schemeClr val="bg1"/>
                </a:solidFill>
              </a:rPr>
              <a:t>Kultura i ochrona dziedzictwa narodowego – 6 609 545,10 zł;</a:t>
            </a:r>
          </a:p>
          <a:p>
            <a:pPr marL="0" indent="0" algn="ctr">
              <a:buNone/>
            </a:pPr>
            <a:r>
              <a:rPr lang="pl-PL" sz="3800" b="1" cap="small" dirty="0">
                <a:solidFill>
                  <a:schemeClr val="bg1"/>
                </a:solidFill>
              </a:rPr>
              <a:t>Pozostałe – 14 369 414,39 zł.</a:t>
            </a:r>
          </a:p>
          <a:p>
            <a:pPr marL="0" indent="0" algn="ctr">
              <a:buNone/>
            </a:pPr>
            <a:endParaRPr lang="pl-PL" sz="38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6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FE616-417B-40F5-3481-1F4E71E2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4EF9955-AF7E-F425-46FE-537779E4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Przychody</a:t>
            </a:r>
          </a:p>
          <a:p>
            <a:pPr marL="0" indent="0" algn="ctr">
              <a:buNone/>
            </a:pPr>
            <a:endParaRPr lang="pl-PL" sz="5400" b="1" cap="small" dirty="0">
              <a:solidFill>
                <a:schemeClr val="bg1"/>
              </a:solidFill>
            </a:endParaRPr>
          </a:p>
          <a:p>
            <a:pPr marL="450850">
              <a:tabLst>
                <a:tab pos="273050" algn="l"/>
              </a:tabLst>
            </a:pPr>
            <a:r>
              <a:rPr lang="pl-PL" sz="4400" b="1" cap="small" dirty="0">
                <a:solidFill>
                  <a:schemeClr val="bg1"/>
                </a:solidFill>
              </a:rPr>
              <a:t> </a:t>
            </a:r>
            <a:r>
              <a:rPr lang="pl-PL" sz="4200" dirty="0">
                <a:solidFill>
                  <a:schemeClr val="bg1"/>
                </a:solidFill>
              </a:rPr>
              <a:t>kredyty i pożyczki – 20 460 727,28 zł; </a:t>
            </a:r>
          </a:p>
          <a:p>
            <a:pPr marL="222250" indent="0">
              <a:buNone/>
              <a:tabLst>
                <a:tab pos="273050" algn="l"/>
              </a:tabLst>
            </a:pPr>
            <a:r>
              <a:rPr lang="pl-PL" sz="4200" dirty="0">
                <a:solidFill>
                  <a:schemeClr val="bg1"/>
                </a:solidFill>
              </a:rPr>
              <a:t>  (pożyczka z KPO) </a:t>
            </a:r>
          </a:p>
          <a:p>
            <a:pPr marL="450850"/>
            <a:r>
              <a:rPr lang="pl-PL" sz="4200" dirty="0">
                <a:solidFill>
                  <a:schemeClr val="bg1"/>
                </a:solidFill>
              </a:rPr>
              <a:t> niewykorzystane środki pieniężne – 4 008 701,76 zł;</a:t>
            </a:r>
          </a:p>
          <a:p>
            <a:pPr marL="450850"/>
            <a:r>
              <a:rPr lang="pl-PL" sz="4200" dirty="0">
                <a:solidFill>
                  <a:schemeClr val="bg1"/>
                </a:solidFill>
              </a:rPr>
              <a:t> wolne środki 14 424 357,85 zł.</a:t>
            </a:r>
          </a:p>
          <a:p>
            <a:pPr marL="22225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64FA-6EC7-6928-307B-04B4F753E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CD0A9BEB-DE1B-6791-6C9C-E4611C22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rozchody</a:t>
            </a:r>
          </a:p>
          <a:p>
            <a:pPr marL="0" indent="0" algn="ctr">
              <a:buNone/>
            </a:pPr>
            <a:endParaRPr lang="pl-PL" sz="5400" b="1" cap="small" dirty="0">
              <a:solidFill>
                <a:schemeClr val="bg1"/>
              </a:solidFill>
            </a:endParaRPr>
          </a:p>
          <a:p>
            <a:pPr marL="450850">
              <a:tabLst>
                <a:tab pos="273050" algn="l"/>
              </a:tabLst>
            </a:pPr>
            <a:r>
              <a:rPr lang="pl-PL" sz="4400" b="1" cap="small" dirty="0">
                <a:solidFill>
                  <a:schemeClr val="bg1"/>
                </a:solidFill>
              </a:rPr>
              <a:t> </a:t>
            </a:r>
            <a:r>
              <a:rPr lang="pl-PL" sz="4400" dirty="0">
                <a:solidFill>
                  <a:schemeClr val="bg1"/>
                </a:solidFill>
              </a:rPr>
              <a:t>spłaty </a:t>
            </a:r>
            <a:r>
              <a:rPr lang="pl-PL" sz="4200" dirty="0">
                <a:solidFill>
                  <a:schemeClr val="bg1"/>
                </a:solidFill>
              </a:rPr>
              <a:t>kredytów i pożyczek, wykup </a:t>
            </a:r>
          </a:p>
          <a:p>
            <a:pPr marL="222250" indent="0">
              <a:buNone/>
              <a:tabLst>
                <a:tab pos="273050" algn="l"/>
              </a:tabLst>
            </a:pPr>
            <a:r>
              <a:rPr lang="pl-PL" sz="4200" dirty="0">
                <a:solidFill>
                  <a:schemeClr val="bg1"/>
                </a:solidFill>
              </a:rPr>
              <a:t>   papierów wartościowych – 11 840 367,00 zł; </a:t>
            </a:r>
          </a:p>
          <a:p>
            <a:pPr marL="450850"/>
            <a:r>
              <a:rPr lang="pl-PL" sz="4200" dirty="0">
                <a:solidFill>
                  <a:schemeClr val="bg1"/>
                </a:solidFill>
              </a:rPr>
              <a:t> inne cele (przelew na rachunki lokat </a:t>
            </a:r>
          </a:p>
          <a:p>
            <a:pPr marL="222250" indent="0">
              <a:buNone/>
            </a:pPr>
            <a:r>
              <a:rPr lang="pl-PL" sz="4200" dirty="0">
                <a:solidFill>
                  <a:schemeClr val="bg1"/>
                </a:solidFill>
              </a:rPr>
              <a:t>   </a:t>
            </a:r>
            <a:r>
              <a:rPr lang="pl-PL" sz="4200" dirty="0" err="1">
                <a:solidFill>
                  <a:schemeClr val="bg1"/>
                </a:solidFill>
              </a:rPr>
              <a:t>Cyberbezpieczny</a:t>
            </a:r>
            <a:r>
              <a:rPr lang="pl-PL" sz="4200" dirty="0">
                <a:solidFill>
                  <a:schemeClr val="bg1"/>
                </a:solidFill>
              </a:rPr>
              <a:t> Samorząd) – 231 806,16 zł.</a:t>
            </a:r>
          </a:p>
          <a:p>
            <a:pPr marL="222250" indent="0">
              <a:buNone/>
            </a:pP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EDB4-8BEC-6BA8-A5E4-3D5B6E70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9BF46EA-684F-622D-0D5B-5B698D4F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Nadwyżka operacyjna</a:t>
            </a:r>
          </a:p>
          <a:p>
            <a:pPr marL="0" indent="0" algn="ctr">
              <a:buNone/>
            </a:pPr>
            <a:endParaRPr lang="pl-PL" sz="5400" b="1" cap="small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400" dirty="0">
                <a:solidFill>
                  <a:schemeClr val="bg1"/>
                </a:solidFill>
              </a:rPr>
              <a:t>d</a:t>
            </a:r>
            <a:r>
              <a:rPr lang="pl-PL" sz="4400" dirty="0">
                <a:solidFill>
                  <a:schemeClr val="bg1"/>
                </a:solidFill>
                <a:effectLst/>
              </a:rPr>
              <a:t>ochody bieżące – wydatki bieżące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400" cap="small" dirty="0">
                <a:solidFill>
                  <a:schemeClr val="bg1"/>
                </a:solidFill>
                <a:effectLst/>
              </a:rPr>
              <a:t> </a:t>
            </a:r>
            <a:r>
              <a:rPr lang="pl-PL" sz="5400" b="1" cap="small" dirty="0">
                <a:solidFill>
                  <a:schemeClr val="bg1"/>
                </a:solidFill>
                <a:effectLst/>
              </a:rPr>
              <a:t>15 019 369,24 zł.</a:t>
            </a:r>
            <a:endParaRPr lang="pl-PL" b="1" cap="small" dirty="0"/>
          </a:p>
        </p:txBody>
      </p:sp>
    </p:spTree>
    <p:extLst>
      <p:ext uri="{BB962C8B-B14F-4D97-AF65-F5344CB8AC3E}">
        <p14:creationId xmlns:p14="http://schemas.microsoft.com/office/powerpoint/2010/main" val="79842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6557-B644-71E0-97C6-F2AE71F5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210B2E8-C653-F555-D68C-0CE418F0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427526" cy="6858000"/>
          </a:xfr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pl-PL" sz="5400" b="1" cap="small" dirty="0">
                <a:solidFill>
                  <a:schemeClr val="bg1"/>
                </a:solidFill>
              </a:rPr>
              <a:t>Zadłużenie</a:t>
            </a:r>
          </a:p>
          <a:p>
            <a:pPr marL="0" indent="0" algn="ctr">
              <a:buNone/>
            </a:pPr>
            <a:endParaRPr lang="pl-PL" sz="5400" b="1" cap="sm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000" dirty="0">
                <a:solidFill>
                  <a:schemeClr val="bg1"/>
                </a:solidFill>
              </a:rPr>
              <a:t>226 680 350,22 zł - plan</a:t>
            </a:r>
          </a:p>
          <a:p>
            <a:pPr marL="0" indent="0" algn="ctr">
              <a:buNone/>
            </a:pPr>
            <a:endParaRPr lang="pl-PL" sz="4000" b="1" cap="smal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bg1"/>
                </a:solidFill>
              </a:rPr>
              <a:t>217 584 214,50 zł – wykonanie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4000" dirty="0">
                <a:solidFill>
                  <a:schemeClr val="bg1"/>
                </a:solidFill>
              </a:rPr>
              <a:t>(mniejsze zadłużenie o 9 096 135,72 zł)</a:t>
            </a:r>
          </a:p>
          <a:p>
            <a:pPr marL="0" indent="0" algn="ctr">
              <a:buNone/>
            </a:pPr>
            <a:endParaRPr lang="pl-PL" sz="5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00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396</Words>
  <Application>Microsoft Office PowerPoint</Application>
  <PresentationFormat>Panoramiczny</PresentationFormat>
  <Paragraphs>105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Iwona Kazmierczak</dc:creator>
  <cp:lastModifiedBy>Iwona Kazmierczak</cp:lastModifiedBy>
  <cp:revision>26</cp:revision>
  <dcterms:created xsi:type="dcterms:W3CDTF">2025-06-22T16:04:00Z</dcterms:created>
  <dcterms:modified xsi:type="dcterms:W3CDTF">2025-06-24T16:13:21Z</dcterms:modified>
</cp:coreProperties>
</file>