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9" r:id="rId1"/>
  </p:sldMasterIdLst>
  <p:notesMasterIdLst>
    <p:notesMasterId r:id="rId23"/>
  </p:notesMasterIdLst>
  <p:handoutMasterIdLst>
    <p:handoutMasterId r:id="rId24"/>
  </p:handoutMasterIdLst>
  <p:sldIdLst>
    <p:sldId id="256" r:id="rId2"/>
    <p:sldId id="471" r:id="rId3"/>
    <p:sldId id="470" r:id="rId4"/>
    <p:sldId id="469" r:id="rId5"/>
    <p:sldId id="432" r:id="rId6"/>
    <p:sldId id="380" r:id="rId7"/>
    <p:sldId id="392" r:id="rId8"/>
    <p:sldId id="397" r:id="rId9"/>
    <p:sldId id="428" r:id="rId10"/>
    <p:sldId id="399" r:id="rId11"/>
    <p:sldId id="439" r:id="rId12"/>
    <p:sldId id="467" r:id="rId13"/>
    <p:sldId id="448" r:id="rId14"/>
    <p:sldId id="468" r:id="rId15"/>
    <p:sldId id="459" r:id="rId16"/>
    <p:sldId id="460" r:id="rId17"/>
    <p:sldId id="442" r:id="rId18"/>
    <p:sldId id="446" r:id="rId19"/>
    <p:sldId id="464" r:id="rId20"/>
    <p:sldId id="462" r:id="rId21"/>
    <p:sldId id="463" r:id="rId22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E0DAAA8C-1F63-4700-81E6-B2F8FD7FB5D2}">
          <p14:sldIdLst>
            <p14:sldId id="256"/>
          </p14:sldIdLst>
        </p14:section>
        <p14:section name="Sekcja bez tytułu" id="{AB122C51-72D4-4EF6-88C8-0DFD92573C8E}">
          <p14:sldIdLst>
            <p14:sldId id="471"/>
            <p14:sldId id="470"/>
            <p14:sldId id="469"/>
            <p14:sldId id="432"/>
            <p14:sldId id="380"/>
            <p14:sldId id="392"/>
            <p14:sldId id="397"/>
            <p14:sldId id="428"/>
            <p14:sldId id="399"/>
            <p14:sldId id="439"/>
            <p14:sldId id="467"/>
            <p14:sldId id="448"/>
            <p14:sldId id="468"/>
            <p14:sldId id="459"/>
            <p14:sldId id="460"/>
            <p14:sldId id="442"/>
            <p14:sldId id="446"/>
            <p14:sldId id="464"/>
            <p14:sldId id="462"/>
            <p14:sldId id="4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1FF"/>
    <a:srgbClr val="FCEFFF"/>
    <a:srgbClr val="F3BFFD"/>
    <a:srgbClr val="CCCC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79" autoAdjust="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>
                <a:solidFill>
                  <a:schemeClr val="tx1"/>
                </a:solidFill>
              </a:rPr>
              <a:t>Przychody operacyjne</a:t>
            </a:r>
            <a:r>
              <a:rPr lang="pl-PL" sz="2400" b="1">
                <a:solidFill>
                  <a:schemeClr val="tx1"/>
                </a:solidFill>
              </a:rPr>
              <a:t> [zł]</a:t>
            </a:r>
            <a:endParaRPr lang="en-US" sz="2400" b="1">
              <a:solidFill>
                <a:schemeClr val="tx1"/>
              </a:solidFill>
            </a:endParaRP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'2025'!$C$464</c:f>
              <c:strCache>
                <c:ptCount val="1"/>
                <c:pt idx="0">
                  <c:v>Przychody operacyjne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('2025'!$R$3,'2025'!$S$3,'2025'!$AE$3)</c:f>
              <c:strCache>
                <c:ptCount val="3"/>
                <c:pt idx="0">
                  <c:v>Plan sierpień 2025</c:v>
                </c:pt>
                <c:pt idx="1">
                  <c:v>Wykonanie sierpień 2025</c:v>
                </c:pt>
                <c:pt idx="2">
                  <c:v>Wykonanie sierpień 2024</c:v>
                </c:pt>
              </c:strCache>
            </c:strRef>
          </c:cat>
          <c:val>
            <c:numRef>
              <c:f>('2025'!$R$464,'2025'!$S$464,'2025'!$AE$464)</c:f>
              <c:numCache>
                <c:formatCode>#,##0.00</c:formatCode>
                <c:ptCount val="3"/>
                <c:pt idx="0">
                  <c:v>1413593.0859300003</c:v>
                </c:pt>
                <c:pt idx="1">
                  <c:v>1386276.8300000003</c:v>
                </c:pt>
                <c:pt idx="2">
                  <c:v>1239230.3800000004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85-4A10-BA9A-336AAC1D8A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5957784"/>
        <c:axId val="335958960"/>
      </c:barChart>
      <c:catAx>
        <c:axId val="335957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5958960"/>
        <c:crosses val="autoZero"/>
        <c:auto val="1"/>
        <c:lblAlgn val="ctr"/>
        <c:lblOffset val="100"/>
        <c:noMultiLvlLbl val="0"/>
      </c:catAx>
      <c:valAx>
        <c:axId val="33595896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59577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2400" b="1">
                <a:solidFill>
                  <a:schemeClr val="tx1"/>
                </a:solidFill>
              </a:rPr>
              <a:t>Koszty </a:t>
            </a:r>
            <a:r>
              <a:rPr lang="en-US" sz="2400" b="1">
                <a:solidFill>
                  <a:schemeClr val="tx1"/>
                </a:solidFill>
              </a:rPr>
              <a:t>operacyjne</a:t>
            </a:r>
            <a:r>
              <a:rPr lang="pl-PL" sz="2400" b="1">
                <a:solidFill>
                  <a:schemeClr val="tx1"/>
                </a:solidFill>
              </a:rPr>
              <a:t> [zł]</a:t>
            </a:r>
            <a:endParaRPr lang="en-US" sz="2400" b="1">
              <a:solidFill>
                <a:schemeClr val="tx1"/>
              </a:solidFill>
            </a:endParaRP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'2025'!$C$465</c:f>
              <c:strCache>
                <c:ptCount val="1"/>
                <c:pt idx="0">
                  <c:v>Koszty operacyjne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('2025'!$R$3,'2025'!$S$3,'2025'!$AE$3)</c:f>
              <c:strCache>
                <c:ptCount val="3"/>
                <c:pt idx="0">
                  <c:v>Plan sierpień 2025</c:v>
                </c:pt>
                <c:pt idx="1">
                  <c:v>Wykonanie sierpień 2025</c:v>
                </c:pt>
                <c:pt idx="2">
                  <c:v>Wykonanie sierpień 2024</c:v>
                </c:pt>
              </c:strCache>
            </c:strRef>
          </c:cat>
          <c:val>
            <c:numRef>
              <c:f>('2025'!$R$465,'2025'!$S$465,'2025'!$AE$465)</c:f>
              <c:numCache>
                <c:formatCode>#,##0.00</c:formatCode>
                <c:ptCount val="3"/>
                <c:pt idx="0">
                  <c:v>1334761.7596977623</c:v>
                </c:pt>
                <c:pt idx="1">
                  <c:v>1319590.7700000003</c:v>
                </c:pt>
                <c:pt idx="2">
                  <c:v>1250556.5000000002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A4-4C70-B15D-9C06C3BE3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5958568"/>
        <c:axId val="335959352"/>
      </c:barChart>
      <c:catAx>
        <c:axId val="335958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5959352"/>
        <c:crosses val="autoZero"/>
        <c:auto val="1"/>
        <c:lblAlgn val="ctr"/>
        <c:lblOffset val="100"/>
        <c:noMultiLvlLbl val="0"/>
      </c:catAx>
      <c:valAx>
        <c:axId val="33595935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59585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2400" b="1" dirty="0">
                <a:solidFill>
                  <a:schemeClr val="tx1"/>
                </a:solidFill>
              </a:rPr>
              <a:t>Zysk na sprzedaży [zł]</a:t>
            </a:r>
            <a:endParaRPr lang="en-US" sz="24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'2025'!$C$466</c:f>
              <c:strCache>
                <c:ptCount val="1"/>
                <c:pt idx="0">
                  <c:v>Wynik na sprzedaży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2"/>
              <c:spPr>
                <a:noFill/>
                <a:ln w="2540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('2025'!$R$3,'2025'!$S$3,'2025'!$AE$3)</c:f>
              <c:strCache>
                <c:ptCount val="3"/>
                <c:pt idx="0">
                  <c:v>Plan sierpień 2025</c:v>
                </c:pt>
                <c:pt idx="1">
                  <c:v>Wykonanie sierpień 2025</c:v>
                </c:pt>
                <c:pt idx="2">
                  <c:v>Wykonanie sierpień 2024</c:v>
                </c:pt>
              </c:strCache>
            </c:strRef>
          </c:cat>
          <c:val>
            <c:numRef>
              <c:f>('2025'!$R$466,'2025'!$S$466,'2025'!$AE$466)</c:f>
              <c:numCache>
                <c:formatCode>#,##0.00</c:formatCode>
                <c:ptCount val="3"/>
                <c:pt idx="0">
                  <c:v>78831.326232237974</c:v>
                </c:pt>
                <c:pt idx="1">
                  <c:v>66686.060000000056</c:v>
                </c:pt>
                <c:pt idx="2">
                  <c:v>-11326.119999999879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5D4-4B72-9686-3D6F9800C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5955040"/>
        <c:axId val="335959744"/>
      </c:barChart>
      <c:catAx>
        <c:axId val="33595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5959744"/>
        <c:crosses val="autoZero"/>
        <c:auto val="1"/>
        <c:lblAlgn val="ctr"/>
        <c:lblOffset val="100"/>
        <c:noMultiLvlLbl val="0"/>
      </c:catAx>
      <c:valAx>
        <c:axId val="335959744"/>
        <c:scaling>
          <c:orientation val="minMax"/>
          <c:max val="1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59550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 err="1">
                <a:solidFill>
                  <a:schemeClr val="tx1"/>
                </a:solidFill>
              </a:rPr>
              <a:t>Przychody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operacyjne</a:t>
            </a:r>
            <a:r>
              <a:rPr lang="pl-PL" sz="2400" b="1" dirty="0">
                <a:solidFill>
                  <a:schemeClr val="tx1"/>
                </a:solidFill>
              </a:rPr>
              <a:t> od I do VIII [zł]</a:t>
            </a:r>
            <a:endParaRPr lang="en-US" sz="24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'2025'!$C$464</c:f>
              <c:strCache>
                <c:ptCount val="1"/>
                <c:pt idx="0">
                  <c:v>Przychody operacyjne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('2025'!$AC$3,'2025'!$AD$3,'2025'!$AF$3)</c:f>
              <c:strCache>
                <c:ptCount val="3"/>
                <c:pt idx="0">
                  <c:v>Plan 2025 bieżące miesiące</c:v>
                </c:pt>
                <c:pt idx="1">
                  <c:v>Wykonanie 2025 bieżące miesiące</c:v>
                </c:pt>
                <c:pt idx="2">
                  <c:v>Wykonanie 2024 bieżące miesiące</c:v>
                </c:pt>
              </c:strCache>
            </c:strRef>
          </c:cat>
          <c:val>
            <c:numRef>
              <c:f>('2025'!$AC$464,'2025'!$AD$464,'2025'!$AF$464)</c:f>
              <c:numCache>
                <c:formatCode>#,##0.00</c:formatCode>
                <c:ptCount val="3"/>
                <c:pt idx="0">
                  <c:v>11296393.975330003</c:v>
                </c:pt>
                <c:pt idx="1">
                  <c:v>10602599.52</c:v>
                </c:pt>
                <c:pt idx="2">
                  <c:v>10204760.050000001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83-42BD-9D95-22F2C5749C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5957392"/>
        <c:axId val="335955824"/>
      </c:barChart>
      <c:catAx>
        <c:axId val="335957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5955824"/>
        <c:crosses val="autoZero"/>
        <c:auto val="1"/>
        <c:lblAlgn val="ctr"/>
        <c:lblOffset val="100"/>
        <c:noMultiLvlLbl val="0"/>
      </c:catAx>
      <c:valAx>
        <c:axId val="33595582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59573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 err="1"/>
              <a:t>Przychody</a:t>
            </a:r>
            <a:r>
              <a:rPr lang="en-US" sz="2400" b="1" dirty="0"/>
              <a:t> </a:t>
            </a:r>
            <a:r>
              <a:rPr lang="en-US" sz="2400" b="1" dirty="0" err="1"/>
              <a:t>operacyjne</a:t>
            </a:r>
            <a:r>
              <a:rPr lang="pl-PL" sz="2400" b="1" dirty="0"/>
              <a:t> od I do VIII [zł]</a:t>
            </a:r>
            <a:endParaRPr lang="en-US" sz="2400" b="1" dirty="0"/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5954648"/>
        <c:axId val="335956608"/>
      </c:barChart>
      <c:catAx>
        <c:axId val="335954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5956608"/>
        <c:crosses val="autoZero"/>
        <c:auto val="1"/>
        <c:lblAlgn val="ctr"/>
        <c:lblOffset val="100"/>
        <c:noMultiLvlLbl val="0"/>
      </c:catAx>
      <c:valAx>
        <c:axId val="33595660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59546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2400" b="1" dirty="0">
                <a:solidFill>
                  <a:schemeClr val="tx1"/>
                </a:solidFill>
              </a:rPr>
              <a:t>Koszty </a:t>
            </a:r>
            <a:r>
              <a:rPr lang="en-US" sz="2400" b="1" dirty="0" err="1">
                <a:solidFill>
                  <a:schemeClr val="tx1"/>
                </a:solidFill>
              </a:rPr>
              <a:t>operacyjne</a:t>
            </a:r>
            <a:r>
              <a:rPr lang="pl-PL" sz="2400" b="1" dirty="0">
                <a:solidFill>
                  <a:schemeClr val="tx1"/>
                </a:solidFill>
              </a:rPr>
              <a:t> od I do VIII [zł]</a:t>
            </a:r>
            <a:endParaRPr lang="en-US" sz="24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'2025'!$C$465</c:f>
              <c:strCache>
                <c:ptCount val="1"/>
                <c:pt idx="0">
                  <c:v>Koszty operacyjne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('2025'!$AC$3,'2025'!$AD$3,'2025'!$AF$3)</c:f>
              <c:strCache>
                <c:ptCount val="3"/>
                <c:pt idx="0">
                  <c:v>Plan 2025 bieżące miesiące</c:v>
                </c:pt>
                <c:pt idx="1">
                  <c:v>Wykonanie 2025 bieżące miesiące</c:v>
                </c:pt>
                <c:pt idx="2">
                  <c:v>Wykonanie 2024 bieżące miesiące</c:v>
                </c:pt>
              </c:strCache>
            </c:strRef>
          </c:cat>
          <c:val>
            <c:numRef>
              <c:f>('2025'!$AC$465,'2025'!$AD$465,'2025'!$AF$465)</c:f>
              <c:numCache>
                <c:formatCode>#,##0.00</c:formatCode>
                <c:ptCount val="3"/>
                <c:pt idx="0">
                  <c:v>11728948.01725344</c:v>
                </c:pt>
                <c:pt idx="1">
                  <c:v>11116176.530000001</c:v>
                </c:pt>
                <c:pt idx="2">
                  <c:v>11218279.630000001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E6-4339-8E8D-67DEA4CE85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0913720"/>
        <c:axId val="330916856"/>
      </c:barChart>
      <c:catAx>
        <c:axId val="330913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0916856"/>
        <c:crosses val="autoZero"/>
        <c:auto val="1"/>
        <c:lblAlgn val="ctr"/>
        <c:lblOffset val="100"/>
        <c:noMultiLvlLbl val="0"/>
      </c:catAx>
      <c:valAx>
        <c:axId val="33091685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09137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2400" b="1" dirty="0">
                <a:solidFill>
                  <a:schemeClr val="tx1"/>
                </a:solidFill>
              </a:rPr>
              <a:t>Zysk na sprzedaży od I do VIII zł]</a:t>
            </a:r>
            <a:endParaRPr lang="en-US" sz="24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0332701339302977"/>
          <c:y val="0.12308939540835907"/>
          <c:w val="0.88450958568176163"/>
          <c:h val="0.864574111102189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'2025'!$C$466</c:f>
              <c:strCache>
                <c:ptCount val="1"/>
                <c:pt idx="0">
                  <c:v>Wynik na sprzedaży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('2025'!$AC$3,'2025'!$AD$3,'2025'!$AF$3)</c:f>
              <c:strCache>
                <c:ptCount val="3"/>
                <c:pt idx="0">
                  <c:v>Plan 2025 bieżące miesiące</c:v>
                </c:pt>
                <c:pt idx="1">
                  <c:v>Wykonanie 2025 bieżące miesiące</c:v>
                </c:pt>
                <c:pt idx="2">
                  <c:v>Wykonanie 2024 bieżące miesiące</c:v>
                </c:pt>
              </c:strCache>
            </c:strRef>
          </c:cat>
          <c:val>
            <c:numRef>
              <c:f>('2025'!$AC$466,'2025'!$AD$466,'2025'!$AF$466)</c:f>
              <c:numCache>
                <c:formatCode>#,##0.00</c:formatCode>
                <c:ptCount val="3"/>
                <c:pt idx="0">
                  <c:v>-432554.04192343913</c:v>
                </c:pt>
                <c:pt idx="1">
                  <c:v>-513577.01000000164</c:v>
                </c:pt>
                <c:pt idx="2">
                  <c:v>-1013519.5800000001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0A-4876-9616-433C204DD9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8271624"/>
        <c:axId val="338272016"/>
      </c:barChart>
      <c:catAx>
        <c:axId val="338271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8272016"/>
        <c:crosses val="autoZero"/>
        <c:auto val="1"/>
        <c:lblAlgn val="ctr"/>
        <c:lblOffset val="100"/>
        <c:noMultiLvlLbl val="0"/>
      </c:catAx>
      <c:valAx>
        <c:axId val="338272016"/>
        <c:scaling>
          <c:orientation val="minMax"/>
          <c:max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82716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0.89996</cdr:y>
    </cdr:from>
    <cdr:to>
      <cdr:x>0.99718</cdr:x>
      <cdr:y>1</cdr:y>
    </cdr:to>
    <cdr:sp macro="" textlink="">
      <cdr:nvSpPr>
        <cdr:cNvPr id="2" name="pole tekstowe 5">
          <a:extLst xmlns:a="http://schemas.openxmlformats.org/drawingml/2006/main">
            <a:ext uri="{FF2B5EF4-FFF2-40B4-BE49-F238E27FC236}">
              <a16:creationId xmlns="" xmlns:a16="http://schemas.microsoft.com/office/drawing/2014/main" id="{A1264795-FED8-4336-08F4-05A566538EA0}"/>
            </a:ext>
          </a:extLst>
        </cdr:cNvPr>
        <cdr:cNvSpPr txBox="1"/>
      </cdr:nvSpPr>
      <cdr:spPr>
        <a:xfrm xmlns:a="http://schemas.openxmlformats.org/drawingml/2006/main">
          <a:off x="0" y="6091496"/>
          <a:ext cx="8544775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pl-P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dirty="0"/>
            <a:t>Natomiast w tym samym okresie zmniejszyły się koszty operacyjne o  100 tys. zł. pomimo </a:t>
          </a:r>
        </a:p>
        <a:p xmlns:a="http://schemas.openxmlformats.org/drawingml/2006/main">
          <a:r>
            <a:rPr lang="pl-PL" dirty="0"/>
            <a:t>wyższych kosztów wynagrodzeń, mediów oraz zakupu surowca. 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/>
              <a:t>BILANS OTWARCIA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17EE5-67CC-4F40-A67A-37A1B15F421D}" type="datetimeFigureOut">
              <a:rPr lang="pl-PL" smtClean="0"/>
              <a:pPr/>
              <a:t>30.10.2025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2E392-218A-4D7B-99E4-3697CE3CB29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792174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/>
              <a:t>BILANS OTWARCIA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EEF0B-98EB-43A0-8700-4747EAA18E13}" type="datetimeFigureOut">
              <a:rPr lang="pl-PL" smtClean="0"/>
              <a:pPr/>
              <a:t>30.10.2025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0D978-F833-4C4D-801A-A20CC2CA276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395580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0D978-F833-4C4D-801A-A20CC2CA2764}" type="slidenum">
              <a:rPr lang="pl-PL" smtClean="0"/>
              <a:pPr/>
              <a:t>1</a:t>
            </a:fld>
            <a:endParaRPr lang="pl-PL"/>
          </a:p>
        </p:txBody>
      </p:sp>
      <p:sp>
        <p:nvSpPr>
          <p:cNvPr id="5" name="Symbol zastępczy nagłówka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l-PL"/>
              <a:t>BILANS OTWARCIA</a:t>
            </a:r>
          </a:p>
        </p:txBody>
      </p:sp>
    </p:spTree>
    <p:extLst>
      <p:ext uri="{BB962C8B-B14F-4D97-AF65-F5344CB8AC3E}">
        <p14:creationId xmlns:p14="http://schemas.microsoft.com/office/powerpoint/2010/main" val="3423379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BILANS OTWARCIA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0D978-F833-4C4D-801A-A20CC2CA2764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1133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BILANS OTWARCIA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0D978-F833-4C4D-801A-A20CC2CA2764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9600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C58C047-FADF-CCCC-4511-01C3136F23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BA5C0343-561A-00F1-3C17-C35835C30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C876349B-673C-36D3-C893-E3202B040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23A85-A343-4DD5-BAF7-D408D67F8098}" type="datetime1">
              <a:rPr lang="pl-PL" smtClean="0"/>
              <a:pPr/>
              <a:t>30.10.2025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3EF249AC-F787-551E-319C-4F3049356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089061E3-5859-8D94-9303-2B1B47D65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498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7A84CC4-7ACD-10FA-2288-7FDC63414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5E2BDC7C-7BD8-2E10-8B29-F7565775A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3623C0FA-87EF-3127-445C-A01489299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0E8B-68D0-4E24-AA38-30E26C012F1D}" type="datetime1">
              <a:rPr lang="pl-PL" smtClean="0"/>
              <a:pPr/>
              <a:t>30.10.2025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3679DD69-2552-4FE4-22DA-B33C33BE2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F3475DBF-CE32-B128-9864-A63489BB6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079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="" xmlns:a16="http://schemas.microsoft.com/office/drawing/2014/main" id="{90B2DDC1-18B5-C7D7-90C1-470A2AFDEF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ACC799ED-E545-8E3B-34F2-2F48B9E25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8FED2AB2-67DD-5D3F-C1ED-BCD28A568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FBA2A-E73E-4C66-BC07-BE959DB75750}" type="datetime1">
              <a:rPr lang="pl-PL" smtClean="0"/>
              <a:pPr/>
              <a:t>30.10.2025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DD99D88E-19CB-D08C-CCDA-6175D6370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39BB16CD-22FF-B3EF-1CBA-B2D513BCB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5847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4B0C3CC-9081-5B0A-F2D2-3E36F1292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9D685D8D-8947-CE6E-2478-C8E53724B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BF013EDA-5045-54C0-66DD-36B3B246B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D0CA-EA4A-4ACF-883D-25CFC57D4CD5}" type="datetime1">
              <a:rPr lang="pl-PL" smtClean="0"/>
              <a:pPr/>
              <a:t>30.10.2025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C5ABE402-AAC2-DDD5-A8A8-E7E374F46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CD0121A2-60A5-3418-EDF3-580E36ECD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0414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C41F04E-E7BE-931E-9D63-EFA9B8D8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F20FE840-E0AA-8EE0-DCF4-181C80F4A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10A1C35C-A05B-8330-A313-BA895F638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4FE3-4842-48F7-A1D6-80FA4470EDF7}" type="datetime1">
              <a:rPr lang="pl-PL" smtClean="0"/>
              <a:pPr/>
              <a:t>30.10.2025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84674475-12E3-AEF3-82CE-9A8E982AD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BCF1F4FA-5723-6B13-008A-D8E987BD3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5209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50A3421-49E6-1710-0DDD-6AB53DF53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A675B0CD-B231-C515-B1AF-84F8A1A5EF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4A5FBA06-2CEF-C124-6D78-882DB52A74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5B8CE038-D76E-9408-8EDA-020C53D57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E61D1-BB0D-47CF-986B-4A67A045ED57}" type="datetime1">
              <a:rPr lang="pl-PL" smtClean="0"/>
              <a:pPr/>
              <a:t>30.10.2025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F4DD6858-B8B9-D5AA-B3ED-5A75ACE2A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5B2BBE4A-7F2C-845B-4BCA-B7D65FDA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2392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D8C3957-F47B-3AF0-8225-66FC92972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4C464613-2E92-D5C2-8B2D-CA5E21ED1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9F51E041-3F3E-0EF5-C19E-E52B5DFC0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="" xmlns:a16="http://schemas.microsoft.com/office/drawing/2014/main" id="{01BFF70F-ADFC-D841-A106-2DE41CBFED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="" xmlns:a16="http://schemas.microsoft.com/office/drawing/2014/main" id="{DA0295AA-30FB-F2A9-3B70-C2544A785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="" xmlns:a16="http://schemas.microsoft.com/office/drawing/2014/main" id="{CF989F19-99ED-95E6-EFF6-6EB9048D2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B822-290C-48C2-A38B-C8DBDC0AAAD7}" type="datetime1">
              <a:rPr lang="pl-PL" smtClean="0"/>
              <a:pPr/>
              <a:t>30.10.2025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="" xmlns:a16="http://schemas.microsoft.com/office/drawing/2014/main" id="{9A1B406C-A21F-CA9A-A875-8D414FDE4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="" xmlns:a16="http://schemas.microsoft.com/office/drawing/2014/main" id="{C7147428-4DC8-1904-E78D-715F820E1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1414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01A5CAC-895B-DC5A-0F26-8567A0306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="" xmlns:a16="http://schemas.microsoft.com/office/drawing/2014/main" id="{76BB613F-1C9A-4E0B-990A-003F641E8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97228-A930-4B37-9EB2-8E2482C9739F}" type="datetime1">
              <a:rPr lang="pl-PL" smtClean="0"/>
              <a:pPr/>
              <a:t>30.10.2025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8FF7EC37-D8BB-C901-D8D6-AB0805D07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C9ADF7B1-97ED-CE62-F257-C3A9BE09F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3491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="" xmlns:a16="http://schemas.microsoft.com/office/drawing/2014/main" id="{396708C6-12EC-E227-78F7-3CD403E2C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0F01B-76C5-4906-AFB1-49E6F0F0EF9F}" type="datetime1">
              <a:rPr lang="pl-PL" smtClean="0"/>
              <a:pPr/>
              <a:t>30.10.2025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="" xmlns:a16="http://schemas.microsoft.com/office/drawing/2014/main" id="{DFEF29BE-3787-2294-F00B-715165BE8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6187A33F-B6ED-2648-932F-8DC78C845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6101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AD5CF7D-B349-8822-CF1E-D10F0ECEF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327BF998-95CA-E5B6-B5B4-3DF716D7E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E589F656-BB78-5374-2652-1AB467EF3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4A708C89-D277-C099-CA0F-CB9B16327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8540-CDF8-4320-BDDD-12789CD480C4}" type="datetime1">
              <a:rPr lang="pl-PL" smtClean="0"/>
              <a:pPr/>
              <a:t>30.10.2025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A411AB0F-F28F-D70F-659F-7D8FCADC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49FBC630-31F9-3BFF-EE58-FF9D67A57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2576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238C486-60C9-8C3C-13AB-93CA940F5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="" xmlns:a16="http://schemas.microsoft.com/office/drawing/2014/main" id="{D2F841F3-045E-09FD-2B24-0F5E69C1D5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F50415BE-92D0-0690-73C9-ED455AB05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3DA28F4C-B775-B55F-E44A-41905FD79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A88E-C984-4C4D-84DB-DF185DD17A92}" type="datetime1">
              <a:rPr lang="pl-PL" smtClean="0"/>
              <a:pPr/>
              <a:t>30.10.2025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B16C71DA-0D43-B8EC-5F66-64011EDD7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3C41D6ED-5F18-7775-ABBF-846F36880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9649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="" xmlns:a16="http://schemas.microsoft.com/office/drawing/2014/main" id="{635947A1-D9BE-7F6A-487C-2E1CFF0E1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39B57A81-7D65-664A-AEE0-3D375888E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74620B17-6439-CA40-0851-98A1734206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B58EA-3111-4CA3-ADEF-B62B94F5F2DF}" type="datetime1">
              <a:rPr lang="pl-PL" smtClean="0"/>
              <a:pPr/>
              <a:t>30.10.2025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2D791968-55BC-0C19-C010-BB632EF65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318A5CDA-2FA5-EAD2-CAEF-2285D0868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55D1-E132-4F18-9DB0-0D75080E49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018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179512" y="476673"/>
            <a:ext cx="8712968" cy="1080120"/>
          </a:xfrm>
        </p:spPr>
        <p:txBody>
          <a:bodyPr>
            <a:noAutofit/>
          </a:bodyPr>
          <a:lstStyle/>
          <a:p>
            <a:pPr algn="ctr"/>
            <a:r>
              <a:rPr lang="pl-PL" altLang="pl-PL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Sesja Rady Miejskiej w Jarocinie w dniu 30.10.2025r</a:t>
            </a:r>
            <a:r>
              <a:rPr lang="pl-PL" altLang="pl-PL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.</a:t>
            </a:r>
            <a:r>
              <a:rPr lang="pl-PL" altLang="pl-PL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 </a:t>
            </a:r>
            <a:br>
              <a:rPr lang="pl-PL" altLang="pl-PL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pl-PL" altLang="pl-PL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Jarocin Sport Sp. z o.o.</a:t>
            </a:r>
            <a:endParaRPr lang="pl-PL" sz="3000" dirty="0">
              <a:latin typeface="+mj-lt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323528" y="5813893"/>
            <a:ext cx="4219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i="1" spc="3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Marcin Zwierzyński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94948E55-D737-F519-C2FC-3B073B7D8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965" y="1556793"/>
            <a:ext cx="4704523" cy="352839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00" y="1615142"/>
            <a:ext cx="2347680" cy="347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8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36EF6E7D-B77B-27EB-D0C6-710FCD61F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F2047D8B-377B-DFDA-938B-D2981C358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10</a:t>
            </a:fld>
            <a:endParaRPr lang="pl-PL"/>
          </a:p>
        </p:txBody>
      </p:sp>
      <p:graphicFrame>
        <p:nvGraphicFramePr>
          <p:cNvPr id="5" name="Wykres 4">
            <a:extLst>
              <a:ext uri="{FF2B5EF4-FFF2-40B4-BE49-F238E27FC236}">
                <a16:creationId xmlns="" xmlns:a16="http://schemas.microsoft.com/office/drawing/2014/main" id="{22DD5DBA-5C29-15B9-9401-C50D0D318D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16201"/>
              </p:ext>
            </p:extLst>
          </p:nvPr>
        </p:nvGraphicFramePr>
        <p:xfrm>
          <a:off x="395536" y="332656"/>
          <a:ext cx="8352927" cy="5654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D8E9EBBD-31BA-193F-603C-7EF15EDA15B1}"/>
              </a:ext>
            </a:extLst>
          </p:cNvPr>
          <p:cNvSpPr txBox="1"/>
          <p:nvPr/>
        </p:nvSpPr>
        <p:spPr>
          <a:xfrm>
            <a:off x="971600" y="6171685"/>
            <a:ext cx="7594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Co w konsekwencji doprowadziło do poprawy wyniku ze sprzedaży o 0,5 mln zł </a:t>
            </a:r>
          </a:p>
          <a:p>
            <a:r>
              <a:rPr lang="pl-PL" dirty="0"/>
              <a:t>w stosunku do analogicznego okresu roku poprzedniego </a:t>
            </a:r>
          </a:p>
        </p:txBody>
      </p:sp>
    </p:spTree>
    <p:extLst>
      <p:ext uri="{BB962C8B-B14F-4D97-AF65-F5344CB8AC3E}">
        <p14:creationId xmlns:p14="http://schemas.microsoft.com/office/powerpoint/2010/main" val="766093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8D4C25E8-C718-9C1F-2F96-09C89BED4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27C62789-40F4-5A5B-3CF0-4AAF2D79B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E5F94D55-18E5-B6FA-AAF1-C7AC4425F0C0}"/>
              </a:ext>
            </a:extLst>
          </p:cNvPr>
          <p:cNvSpPr txBox="1"/>
          <p:nvPr/>
        </p:nvSpPr>
        <p:spPr>
          <a:xfrm>
            <a:off x="971600" y="2276872"/>
            <a:ext cx="68407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Omówienie projektu przebudowy pomieszczeń w Hotelu JAROTA i jej </a:t>
            </a:r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kosztów </a:t>
            </a:r>
          </a:p>
          <a:p>
            <a:pPr lvl="0" algn="ctr"/>
            <a:endParaRPr 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Rok 2024 / 2025</a:t>
            </a:r>
          </a:p>
          <a:p>
            <a:pPr lvl="0" algn="ctr"/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585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83F0E0CA-478F-ECFE-DD48-EB9B23DC4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00FB5A96-7F13-34DC-CA01-D0DC949F6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12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E5225725-FEE1-CFFD-C552-6EB1042CD6F1}"/>
              </a:ext>
            </a:extLst>
          </p:cNvPr>
          <p:cNvSpPr txBox="1"/>
          <p:nvPr/>
        </p:nvSpPr>
        <p:spPr>
          <a:xfrm>
            <a:off x="495176" y="2204864"/>
            <a:ext cx="839730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800" dirty="0" smtClean="0">
                <a:solidFill>
                  <a:schemeClr val="tx1"/>
                </a:solidFill>
              </a:rPr>
              <a:t>Modernizacja 9 pokoi hotelowych – apartamentów </a:t>
            </a:r>
          </a:p>
          <a:p>
            <a:pPr algn="l"/>
            <a:endParaRPr lang="pl-PL" sz="2800" dirty="0"/>
          </a:p>
          <a:p>
            <a:pPr algn="l"/>
            <a:r>
              <a:rPr lang="pl-PL" sz="2800" dirty="0" smtClean="0">
                <a:solidFill>
                  <a:schemeClr val="tx1"/>
                </a:solidFill>
              </a:rPr>
              <a:t>Koszt łączny – 1.794.570,00 złotych </a:t>
            </a:r>
          </a:p>
          <a:p>
            <a:pPr algn="l"/>
            <a:endParaRPr lang="pl-PL" sz="2800" dirty="0"/>
          </a:p>
          <a:p>
            <a:pPr algn="l"/>
            <a:r>
              <a:rPr lang="pl-PL" sz="2800" dirty="0" smtClean="0">
                <a:solidFill>
                  <a:schemeClr val="tx1"/>
                </a:solidFill>
              </a:rPr>
              <a:t>Koszt 1 pokoju – 199.396,66 złotych </a:t>
            </a:r>
            <a:endParaRPr lang="pl-PL" sz="2800" dirty="0">
              <a:solidFill>
                <a:schemeClr val="tx1"/>
              </a:solidFill>
            </a:endParaRPr>
          </a:p>
          <a:p>
            <a:pPr algn="l"/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4866EFAA-6719-4707-AF37-4AB5E277EEA3}"/>
              </a:ext>
            </a:extLst>
          </p:cNvPr>
          <p:cNvSpPr txBox="1"/>
          <p:nvPr/>
        </p:nvSpPr>
        <p:spPr>
          <a:xfrm>
            <a:off x="467544" y="959827"/>
            <a:ext cx="80478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/>
              <a:t>Przebudowa pomieszczeń w Hotelu </a:t>
            </a:r>
            <a:r>
              <a:rPr lang="pl-PL" sz="3200" b="1" dirty="0" smtClean="0"/>
              <a:t>JAROTA w roku 2024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438626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83F0E0CA-478F-ECFE-DD48-EB9B23DC4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00FB5A96-7F13-34DC-CA01-D0DC949F6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13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4866EFAA-6719-4707-AF37-4AB5E277EEA3}"/>
              </a:ext>
            </a:extLst>
          </p:cNvPr>
          <p:cNvSpPr txBox="1"/>
          <p:nvPr/>
        </p:nvSpPr>
        <p:spPr>
          <a:xfrm>
            <a:off x="467544" y="959827"/>
            <a:ext cx="80478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/>
              <a:t>Przebudowa pomieszczeń w Hotelu </a:t>
            </a:r>
            <a:r>
              <a:rPr lang="pl-PL" sz="3200" b="1" dirty="0" smtClean="0"/>
              <a:t>JAROTA - 2024</a:t>
            </a:r>
            <a:endParaRPr lang="pl-PL" sz="32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37045"/>
            <a:ext cx="4247964" cy="283197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5" y="2852936"/>
            <a:ext cx="4648572" cy="3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45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83F0E0CA-478F-ECFE-DD48-EB9B23DC4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00FB5A96-7F13-34DC-CA01-D0DC949F6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14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E5225725-FEE1-CFFD-C552-6EB1042CD6F1}"/>
              </a:ext>
            </a:extLst>
          </p:cNvPr>
          <p:cNvSpPr txBox="1"/>
          <p:nvPr/>
        </p:nvSpPr>
        <p:spPr>
          <a:xfrm>
            <a:off x="495176" y="2204864"/>
            <a:ext cx="839730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800" dirty="0" smtClean="0">
                <a:solidFill>
                  <a:schemeClr val="tx1"/>
                </a:solidFill>
              </a:rPr>
              <a:t>Zmiana </a:t>
            </a:r>
            <a:r>
              <a:rPr lang="pl-PL" sz="2800" dirty="0">
                <a:solidFill>
                  <a:schemeClr val="tx1"/>
                </a:solidFill>
              </a:rPr>
              <a:t>funkcji pomieszczeń hotelowych biurowych </a:t>
            </a:r>
            <a:endParaRPr lang="pl-PL" sz="2800" dirty="0" smtClean="0">
              <a:solidFill>
                <a:schemeClr val="tx1"/>
              </a:solidFill>
            </a:endParaRPr>
          </a:p>
          <a:p>
            <a:pPr algn="l"/>
            <a:r>
              <a:rPr lang="pl-PL" sz="2800" dirty="0" smtClean="0">
                <a:solidFill>
                  <a:schemeClr val="tx1"/>
                </a:solidFill>
              </a:rPr>
              <a:t>na </a:t>
            </a:r>
            <a:r>
              <a:rPr lang="pl-PL" sz="2800" dirty="0">
                <a:solidFill>
                  <a:schemeClr val="tx1"/>
                </a:solidFill>
              </a:rPr>
              <a:t>4 pokoje </a:t>
            </a:r>
            <a:r>
              <a:rPr lang="pl-PL" sz="2800" dirty="0" smtClean="0">
                <a:solidFill>
                  <a:schemeClr val="tx1"/>
                </a:solidFill>
              </a:rPr>
              <a:t>hotelowe – parter </a:t>
            </a:r>
            <a:endParaRPr lang="pl-PL" sz="2800" dirty="0">
              <a:solidFill>
                <a:schemeClr val="tx1"/>
              </a:solidFill>
            </a:endParaRPr>
          </a:p>
          <a:p>
            <a:pPr algn="l"/>
            <a:endParaRPr lang="pl-PL" sz="2800" dirty="0">
              <a:solidFill>
                <a:schemeClr val="tx1"/>
              </a:solidFill>
            </a:endParaRPr>
          </a:p>
          <a:p>
            <a:pPr algn="l"/>
            <a:r>
              <a:rPr lang="pl-PL" sz="2800" u="sng" dirty="0">
                <a:solidFill>
                  <a:schemeClr val="tx1"/>
                </a:solidFill>
              </a:rPr>
              <a:t>Wartość </a:t>
            </a:r>
            <a:r>
              <a:rPr lang="pl-PL" sz="2800" u="sng" dirty="0" smtClean="0">
                <a:solidFill>
                  <a:schemeClr val="tx1"/>
                </a:solidFill>
              </a:rPr>
              <a:t>kosztorysu inwestorskiego: </a:t>
            </a:r>
            <a:endParaRPr lang="pl-PL" sz="2800" u="sng" dirty="0">
              <a:solidFill>
                <a:schemeClr val="tx1"/>
              </a:solidFill>
            </a:endParaRPr>
          </a:p>
          <a:p>
            <a:pPr algn="l"/>
            <a:r>
              <a:rPr lang="pl-PL" sz="2800" dirty="0">
                <a:solidFill>
                  <a:schemeClr val="tx1"/>
                </a:solidFill>
              </a:rPr>
              <a:t>497.569,</a:t>
            </a:r>
            <a:r>
              <a:rPr lang="pl-PL" sz="2800" dirty="0"/>
              <a:t>99 złotych netto </a:t>
            </a:r>
            <a:endParaRPr lang="pl-PL" sz="2800" dirty="0" smtClean="0"/>
          </a:p>
          <a:p>
            <a:pPr algn="l"/>
            <a:endParaRPr lang="pl-PL" sz="2800" dirty="0">
              <a:solidFill>
                <a:schemeClr val="tx1"/>
              </a:solidFill>
            </a:endParaRPr>
          </a:p>
          <a:p>
            <a:pPr algn="l"/>
            <a:r>
              <a:rPr lang="pl-PL" sz="2800" dirty="0" smtClean="0"/>
              <a:t>Wykonanie 1 pokoju – 124.392,49 zł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4866EFAA-6719-4707-AF37-4AB5E277EEA3}"/>
              </a:ext>
            </a:extLst>
          </p:cNvPr>
          <p:cNvSpPr txBox="1"/>
          <p:nvPr/>
        </p:nvSpPr>
        <p:spPr>
          <a:xfrm>
            <a:off x="467544" y="959827"/>
            <a:ext cx="80478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/>
              <a:t>Przebudowa pomieszczeń w Hotelu </a:t>
            </a:r>
            <a:r>
              <a:rPr lang="pl-PL" sz="3200" b="1" dirty="0" smtClean="0"/>
              <a:t>JAROTA 2025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519209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012D8143-123F-E22B-7C80-2516B3BD1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D6FBAF47-B510-2D42-EA78-83D1FE1EE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15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8A7FFB55-BBDB-E92B-6C7C-80D923796865}"/>
              </a:ext>
            </a:extLst>
          </p:cNvPr>
          <p:cNvSpPr txBox="1"/>
          <p:nvPr/>
        </p:nvSpPr>
        <p:spPr>
          <a:xfrm>
            <a:off x="683568" y="136524"/>
            <a:ext cx="80478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/>
              <a:t>Przebudowa pomieszczeń w Hotelu JAROTA</a:t>
            </a:r>
            <a:endParaRPr lang="pl-PL" sz="3200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1C8FF770-F980-410F-E374-BDD201DBF8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94" y="3125668"/>
            <a:ext cx="4285764" cy="286240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373D81CF-5F33-FBEC-0A89-4A72978F37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306" y="1117685"/>
            <a:ext cx="4384984" cy="286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90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9A561E15-1C20-E0C7-9C56-E515BFBC5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960EA694-64A6-3FC3-4E5B-5A6E2247B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16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72B0B135-0204-96C7-66B5-95929D3DCCFE}"/>
              </a:ext>
            </a:extLst>
          </p:cNvPr>
          <p:cNvSpPr txBox="1"/>
          <p:nvPr/>
        </p:nvSpPr>
        <p:spPr>
          <a:xfrm>
            <a:off x="683568" y="136524"/>
            <a:ext cx="80478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/>
              <a:t>Przebudowa pomieszczeń w Hotelu JAROTA</a:t>
            </a:r>
            <a:endParaRPr lang="pl-PL" sz="3200" dirty="0"/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82542288-6F59-0F57-D4EC-4B90FF6EF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91" y="3156760"/>
            <a:ext cx="4861319" cy="353043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37FD208F-A51D-9263-D5A4-5768C9EE1A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21" y="937114"/>
            <a:ext cx="4039850" cy="270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98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34ABA076-6D8D-E59D-4D1F-DE2669BA9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8038E4E5-F492-140E-BDAC-B50EE72B3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17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C2801A78-35DA-06E4-15EA-48A0CCF9ED20}"/>
              </a:ext>
            </a:extLst>
          </p:cNvPr>
          <p:cNvSpPr txBox="1"/>
          <p:nvPr/>
        </p:nvSpPr>
        <p:spPr>
          <a:xfrm>
            <a:off x="971600" y="2276872"/>
            <a:ext cx="68407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Informacja Zarządu dotycząca zdolności Spółki do regulowania zobowiązań wynikających z zaciągniętych pożyczek </a:t>
            </a:r>
          </a:p>
        </p:txBody>
      </p:sp>
    </p:spTree>
    <p:extLst>
      <p:ext uri="{BB962C8B-B14F-4D97-AF65-F5344CB8AC3E}">
        <p14:creationId xmlns:p14="http://schemas.microsoft.com/office/powerpoint/2010/main" val="438276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2895C65C-66D6-5D72-26A3-F0D9D4D97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E21BBBF3-FDFC-80BE-1C36-9A4D648B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18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467F1999-43CF-49CF-C7CD-9A2A1FBC2208}"/>
              </a:ext>
            </a:extLst>
          </p:cNvPr>
          <p:cNvSpPr txBox="1"/>
          <p:nvPr/>
        </p:nvSpPr>
        <p:spPr>
          <a:xfrm>
            <a:off x="827584" y="985813"/>
            <a:ext cx="7488832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roku 2025 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roku spłacono </a:t>
            </a:r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raty pożyczek:</a:t>
            </a:r>
            <a:endParaRPr 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</a:pPr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100.000,00 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zł do spółki JAR</a:t>
            </a:r>
          </a:p>
          <a:p>
            <a:pPr lvl="0"/>
            <a:endParaRPr 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</a:pPr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112.500,00 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zł do spółki ZUK</a:t>
            </a:r>
          </a:p>
          <a:p>
            <a:pPr marL="457200" lvl="0" indent="-457200">
              <a:buFontTx/>
              <a:buChar char="-"/>
            </a:pPr>
            <a:endParaRPr 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</a:pPr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53.100,00 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zł do </a:t>
            </a:r>
            <a:r>
              <a:rPr lang="pl-PL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WFOŚiGW</a:t>
            </a:r>
            <a:endParaRPr 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</a:pPr>
            <a:endParaRPr 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Łączna kwota </a:t>
            </a:r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spłat – 265.600,00 złotych</a:t>
            </a:r>
            <a:endParaRPr 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</a:pPr>
            <a:endParaRPr 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</a:pPr>
            <a:endParaRPr 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564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A79B9E11-EEB7-15E3-A7CB-84403BA6C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3E28DA0C-7859-D439-3843-45448D720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19</a:t>
            </a:fld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="" xmlns:a16="http://schemas.microsoft.com/office/drawing/2014/main" id="{0B694A8F-59D6-2BFF-1542-4D441C102746}"/>
              </a:ext>
            </a:extLst>
          </p:cNvPr>
          <p:cNvSpPr txBox="1">
            <a:spLocks/>
          </p:cNvSpPr>
          <p:nvPr/>
        </p:nvSpPr>
        <p:spPr>
          <a:xfrm>
            <a:off x="787651" y="223767"/>
            <a:ext cx="7630543" cy="642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/>
              <a:t>Basen odkryty – prace nad koncepcją</a:t>
            </a:r>
          </a:p>
        </p:txBody>
      </p:sp>
      <p:sp>
        <p:nvSpPr>
          <p:cNvPr id="2" name="Prostokąt 1"/>
          <p:cNvSpPr/>
          <p:nvPr/>
        </p:nvSpPr>
        <p:spPr>
          <a:xfrm>
            <a:off x="971600" y="5126974"/>
            <a:ext cx="69127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Wstępna koncepcja wykonana przez Pracownię Kowalski. Spółka oczekuje na przedstawienie konkurencyjnej </a:t>
            </a:r>
            <a:r>
              <a:rPr lang="pl-PL" dirty="0" smtClean="0"/>
              <a:t>koncepcji. W </a:t>
            </a:r>
            <a:r>
              <a:rPr lang="pl-PL" dirty="0"/>
              <a:t>między czasie odbycie spotkania technicznego w Czempiniu na obiekcie podobnym koncepcyjnym.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08790"/>
            <a:ext cx="8028384" cy="415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18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CEB477E3-81F0-9CF9-EF61-8A91DFE5A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0B14E6D4-4DCE-A32D-2E90-56A14764E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2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9F2247C6-A3DE-19B8-A00B-39BEF43131F9}"/>
              </a:ext>
            </a:extLst>
          </p:cNvPr>
          <p:cNvSpPr txBox="1"/>
          <p:nvPr/>
        </p:nvSpPr>
        <p:spPr>
          <a:xfrm>
            <a:off x="701156" y="2204864"/>
            <a:ext cx="7975300" cy="207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pl-PL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Zarząd Spółki Jarocin Sport Sp. z  o.o. w Jarocinie zwraca się z prośbą o podniesienie kapitału zakładowego Spółki o 120.000,00 złotych na rozbudowę strefy relaksu i saun w Aquaparku</a:t>
            </a:r>
            <a:endParaRPr lang="pl-PL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9F2247C6-A3DE-19B8-A00B-39BEF43131F9}"/>
              </a:ext>
            </a:extLst>
          </p:cNvPr>
          <p:cNvSpPr txBox="1"/>
          <p:nvPr/>
        </p:nvSpPr>
        <p:spPr>
          <a:xfrm>
            <a:off x="467544" y="548680"/>
            <a:ext cx="7831782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</a:pPr>
            <a:r>
              <a:rPr lang="pl-PL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Wniosek Jarocin Sport dot. </a:t>
            </a:r>
            <a:r>
              <a:rPr lang="pl-PL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podwyższenia kapitału zakładowego </a:t>
            </a:r>
            <a:endParaRPr lang="pl-PL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024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A79B9E11-EEB7-15E3-A7CB-84403BA6C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3E28DA0C-7859-D439-3843-45448D720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20</a:t>
            </a:fld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="" xmlns:a16="http://schemas.microsoft.com/office/drawing/2014/main" id="{0B694A8F-59D6-2BFF-1542-4D441C102746}"/>
              </a:ext>
            </a:extLst>
          </p:cNvPr>
          <p:cNvSpPr txBox="1">
            <a:spLocks/>
          </p:cNvSpPr>
          <p:nvPr/>
        </p:nvSpPr>
        <p:spPr>
          <a:xfrm>
            <a:off x="757881" y="520035"/>
            <a:ext cx="7630543" cy="642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 smtClean="0"/>
              <a:t>Wyzwania modernizacyjne obiektów </a:t>
            </a:r>
            <a:endParaRPr lang="pl-PL" sz="3200" b="1" dirty="0"/>
          </a:p>
        </p:txBody>
      </p:sp>
      <p:sp>
        <p:nvSpPr>
          <p:cNvPr id="2" name="pole tekstowe 1"/>
          <p:cNvSpPr txBox="1"/>
          <p:nvPr/>
        </p:nvSpPr>
        <p:spPr>
          <a:xfrm>
            <a:off x="899592" y="1321823"/>
            <a:ext cx="691276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pl-PL" sz="2000" dirty="0" smtClean="0"/>
              <a:t>Hala lodowiska – wentylacja</a:t>
            </a:r>
          </a:p>
          <a:p>
            <a:pPr marL="342900" indent="-342900">
              <a:buFontTx/>
              <a:buChar char="-"/>
            </a:pPr>
            <a:r>
              <a:rPr lang="pl-PL" sz="2000" dirty="0" smtClean="0"/>
              <a:t>Hotel Jarota – odnowienie pokoi hotelowych, łazienek </a:t>
            </a:r>
          </a:p>
          <a:p>
            <a:pPr marL="342900" indent="-342900">
              <a:buFontTx/>
              <a:buChar char="-"/>
            </a:pPr>
            <a:r>
              <a:rPr lang="pl-PL" sz="2000" dirty="0" smtClean="0"/>
              <a:t>Basen sportowy – modernizacja </a:t>
            </a:r>
            <a:r>
              <a:rPr lang="pl-PL" sz="2000" dirty="0" err="1" smtClean="0"/>
              <a:t>podbasenia</a:t>
            </a:r>
            <a:r>
              <a:rPr lang="pl-PL" sz="2000" dirty="0" smtClean="0"/>
              <a:t>, remont szatni, prysznicy, niecki basenowej </a:t>
            </a:r>
          </a:p>
          <a:p>
            <a:pPr marL="342900" indent="-342900">
              <a:buFontTx/>
              <a:buChar char="-"/>
            </a:pPr>
            <a:r>
              <a:rPr lang="pl-PL" sz="2000" dirty="0" smtClean="0"/>
              <a:t>Bieżnia tartanowa – wymiana nawierzchni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2708920"/>
            <a:ext cx="1893672" cy="389772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922261"/>
            <a:ext cx="1817560" cy="374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88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15BF6A1E-9EB5-8CC7-B604-FE0844886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EDF93A12-5262-9CD3-9F09-1133D8015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21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D150FE55-2903-C6AA-5CB2-FD6A3BCF3C67}"/>
              </a:ext>
            </a:extLst>
          </p:cNvPr>
          <p:cNvSpPr txBox="1"/>
          <p:nvPr/>
        </p:nvSpPr>
        <p:spPr>
          <a:xfrm>
            <a:off x="2411760" y="54868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3200" b="1" spc="3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Dziękuję za uwagę</a:t>
            </a:r>
          </a:p>
        </p:txBody>
      </p:sp>
      <p:pic>
        <p:nvPicPr>
          <p:cNvPr id="5" name="Picture 2" descr="Obraz">
            <a:extLst>
              <a:ext uri="{FF2B5EF4-FFF2-40B4-BE49-F238E27FC236}">
                <a16:creationId xmlns="" xmlns:a16="http://schemas.microsoft.com/office/drawing/2014/main" id="{C1409619-462C-05F1-9ED0-84A234692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516" y="1197908"/>
            <a:ext cx="6864967" cy="514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309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CEB477E3-81F0-9CF9-EF61-8A91DFE5A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0B14E6D4-4DCE-A32D-2E90-56A14764E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3</a:t>
            </a:fld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57" y="980733"/>
            <a:ext cx="7773485" cy="489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28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CEB477E3-81F0-9CF9-EF61-8A91DFE5A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0B14E6D4-4DCE-A32D-2E90-56A14764E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4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9F2247C6-A3DE-19B8-A00B-39BEF43131F9}"/>
              </a:ext>
            </a:extLst>
          </p:cNvPr>
          <p:cNvSpPr txBox="1"/>
          <p:nvPr/>
        </p:nvSpPr>
        <p:spPr>
          <a:xfrm>
            <a:off x="701156" y="2204864"/>
            <a:ext cx="7831782" cy="1547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pl-PL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Informacja Zarządu dotycząca dotychczasowego wykonania planu finansowego przez Spółkę – przedstawienie wyników finansowych Spółki</a:t>
            </a:r>
            <a:endParaRPr lang="pl-PL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632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44DD1DAB-83E2-DC59-FCF5-21F6BE6E1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BBE150DA-64D2-5C48-A524-69362B22F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5</a:t>
            </a:fld>
            <a:endParaRPr lang="pl-PL"/>
          </a:p>
        </p:txBody>
      </p:sp>
      <p:graphicFrame>
        <p:nvGraphicFramePr>
          <p:cNvPr id="2" name="Wykres 1">
            <a:extLst>
              <a:ext uri="{FF2B5EF4-FFF2-40B4-BE49-F238E27FC236}">
                <a16:creationId xmlns="" xmlns:a16="http://schemas.microsoft.com/office/drawing/2014/main" id="{1D6B1B01-9D03-3522-851F-2450D3CE59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273964"/>
              </p:ext>
            </p:extLst>
          </p:nvPr>
        </p:nvGraphicFramePr>
        <p:xfrm>
          <a:off x="251520" y="260648"/>
          <a:ext cx="8640959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3992A8E2-0783-C04C-B65C-9A7F04E4AB1B}"/>
              </a:ext>
            </a:extLst>
          </p:cNvPr>
          <p:cNvSpPr txBox="1"/>
          <p:nvPr/>
        </p:nvSpPr>
        <p:spPr>
          <a:xfrm>
            <a:off x="12654" y="5951021"/>
            <a:ext cx="9131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 sierpniu 2025 roku stosunkowo wysoki poziom przychodów operacyjnych, </a:t>
            </a:r>
          </a:p>
          <a:p>
            <a:r>
              <a:rPr lang="pl-PL" dirty="0"/>
              <a:t>o 147 tys. więcej niż w sierpniu 2024 roku, a jednocześnie nieznacznie niższy od zaplanowanego.</a:t>
            </a:r>
          </a:p>
        </p:txBody>
      </p:sp>
    </p:spTree>
    <p:extLst>
      <p:ext uri="{BB962C8B-B14F-4D97-AF65-F5344CB8AC3E}">
        <p14:creationId xmlns:p14="http://schemas.microsoft.com/office/powerpoint/2010/main" val="3633391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AF8B9F19-4D41-55C5-8C8F-F3A19AB4C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2B81CE3D-F665-1D88-ABAF-32D366C8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6</a:t>
            </a:fld>
            <a:endParaRPr lang="pl-PL"/>
          </a:p>
        </p:txBody>
      </p:sp>
      <p:graphicFrame>
        <p:nvGraphicFramePr>
          <p:cNvPr id="9" name="Symbol zastępczy zawartości 8">
            <a:extLst>
              <a:ext uri="{FF2B5EF4-FFF2-40B4-BE49-F238E27FC236}">
                <a16:creationId xmlns="" xmlns:a16="http://schemas.microsoft.com/office/drawing/2014/main" id="{774B395E-0DE7-D599-D16B-36192646E0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5825806"/>
              </p:ext>
            </p:extLst>
          </p:nvPr>
        </p:nvGraphicFramePr>
        <p:xfrm>
          <a:off x="395536" y="332656"/>
          <a:ext cx="8424936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FCF4F0BF-4784-6833-8062-08DF0B451BAB}"/>
              </a:ext>
            </a:extLst>
          </p:cNvPr>
          <p:cNvSpPr txBox="1"/>
          <p:nvPr/>
        </p:nvSpPr>
        <p:spPr>
          <a:xfrm>
            <a:off x="12654" y="5951021"/>
            <a:ext cx="90739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Podobnie kształtowały się relacje w zakresie kosztów operacyjnych. Jednak koszty w sierpniu </a:t>
            </a:r>
          </a:p>
          <a:p>
            <a:r>
              <a:rPr lang="pl-PL" dirty="0"/>
              <a:t>2025 roku w stosunku do sierpnia 2024 były jedynie o 69 tys. wyższe (wzrost płacy minimalnej, </a:t>
            </a:r>
          </a:p>
          <a:p>
            <a:r>
              <a:rPr lang="pl-PL" dirty="0"/>
              <a:t>wzrost kosztów mediów, wzrost cen zakupu produktów). </a:t>
            </a:r>
          </a:p>
        </p:txBody>
      </p:sp>
    </p:spTree>
    <p:extLst>
      <p:ext uri="{BB962C8B-B14F-4D97-AF65-F5344CB8AC3E}">
        <p14:creationId xmlns:p14="http://schemas.microsoft.com/office/powerpoint/2010/main" val="894131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3C2B38C7-7435-C622-0E8D-C31374F39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7</a:t>
            </a:fld>
            <a:endParaRPr lang="pl-PL"/>
          </a:p>
        </p:txBody>
      </p:sp>
      <p:graphicFrame>
        <p:nvGraphicFramePr>
          <p:cNvPr id="2" name="Wykres 1">
            <a:extLst>
              <a:ext uri="{FF2B5EF4-FFF2-40B4-BE49-F238E27FC236}">
                <a16:creationId xmlns="" xmlns:a16="http://schemas.microsoft.com/office/drawing/2014/main" id="{6CBC6BF9-B02F-B19F-0C44-FDAB1DD03E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2445747"/>
              </p:ext>
            </p:extLst>
          </p:nvPr>
        </p:nvGraphicFramePr>
        <p:xfrm>
          <a:off x="251520" y="260648"/>
          <a:ext cx="8640959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3AE7D330-3A60-E82E-77AC-CBB18B74847C}"/>
              </a:ext>
            </a:extLst>
          </p:cNvPr>
          <p:cNvSpPr txBox="1"/>
          <p:nvPr/>
        </p:nvSpPr>
        <p:spPr>
          <a:xfrm>
            <a:off x="106790" y="5894686"/>
            <a:ext cx="87730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Konsekwencją powyższych zmian było uzyskanie w sierpniu 2025 roku dodatniego wyniku </a:t>
            </a:r>
          </a:p>
          <a:p>
            <a:r>
              <a:rPr lang="pl-PL" dirty="0"/>
              <a:t>Finansowego lepszego o ponad 78 tysięcy złotych. Odwrócono tendencję ujemnego wyniku </a:t>
            </a:r>
          </a:p>
          <a:p>
            <a:r>
              <a:rPr lang="pl-PL" dirty="0"/>
              <a:t>na sprzedaży z poprzedniego roku. </a:t>
            </a:r>
          </a:p>
        </p:txBody>
      </p:sp>
    </p:spTree>
    <p:extLst>
      <p:ext uri="{BB962C8B-B14F-4D97-AF65-F5344CB8AC3E}">
        <p14:creationId xmlns:p14="http://schemas.microsoft.com/office/powerpoint/2010/main" val="4028703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7B08B7F2-F9B7-7B30-D5E0-D4B2ED13A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C0F1045B-2960-639A-548E-B7183C2D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8</a:t>
            </a:fld>
            <a:endParaRPr lang="pl-PL"/>
          </a:p>
        </p:txBody>
      </p:sp>
      <p:graphicFrame>
        <p:nvGraphicFramePr>
          <p:cNvPr id="5" name="Wykres 4">
            <a:extLst>
              <a:ext uri="{FF2B5EF4-FFF2-40B4-BE49-F238E27FC236}">
                <a16:creationId xmlns="" xmlns:a16="http://schemas.microsoft.com/office/drawing/2014/main" id="{41CFAEAC-DEBC-4025-9C64-27427BCA99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0656463"/>
              </p:ext>
            </p:extLst>
          </p:nvPr>
        </p:nvGraphicFramePr>
        <p:xfrm>
          <a:off x="251520" y="136524"/>
          <a:ext cx="8568951" cy="5812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A1264795-FED8-4336-08F4-05A566538EA0}"/>
              </a:ext>
            </a:extLst>
          </p:cNvPr>
          <p:cNvSpPr txBox="1"/>
          <p:nvPr/>
        </p:nvSpPr>
        <p:spPr>
          <a:xfrm>
            <a:off x="628650" y="6169581"/>
            <a:ext cx="8309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Za 8 m-</a:t>
            </a:r>
            <a:r>
              <a:rPr lang="pl-PL" dirty="0" err="1"/>
              <a:t>cy</a:t>
            </a:r>
            <a:r>
              <a:rPr lang="pl-PL" dirty="0"/>
              <a:t> 2025 roku przychody operacyjne wzrosły o prawie 400 tys. zł. w stosunku do </a:t>
            </a:r>
          </a:p>
          <a:p>
            <a:r>
              <a:rPr lang="pl-PL" dirty="0"/>
              <a:t>analogicznego okresu roku poprzedniego </a:t>
            </a:r>
          </a:p>
        </p:txBody>
      </p:sp>
    </p:spTree>
    <p:extLst>
      <p:ext uri="{BB962C8B-B14F-4D97-AF65-F5344CB8AC3E}">
        <p14:creationId xmlns:p14="http://schemas.microsoft.com/office/powerpoint/2010/main" val="2606500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8A22521C-FB4E-35D0-3B37-09EF7475B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F0561930-C375-F833-4349-1BED63F23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55D1-E132-4F18-9DB0-0D75080E495A}" type="slidenum">
              <a:rPr lang="pl-PL" smtClean="0"/>
              <a:pPr/>
              <a:t>9</a:t>
            </a:fld>
            <a:endParaRPr lang="pl-PL"/>
          </a:p>
        </p:txBody>
      </p:sp>
      <p:graphicFrame>
        <p:nvGraphicFramePr>
          <p:cNvPr id="5" name="Wykres 4">
            <a:extLst>
              <a:ext uri="{FF2B5EF4-FFF2-40B4-BE49-F238E27FC236}">
                <a16:creationId xmlns="" xmlns:a16="http://schemas.microsoft.com/office/drawing/2014/main" id="{E7E0347D-B25F-563A-D839-49AF1A8110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5489504"/>
              </p:ext>
            </p:extLst>
          </p:nvPr>
        </p:nvGraphicFramePr>
        <p:xfrm>
          <a:off x="251520" y="136524"/>
          <a:ext cx="8568951" cy="6460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Wykres 1">
            <a:extLst>
              <a:ext uri="{FF2B5EF4-FFF2-40B4-BE49-F238E27FC236}">
                <a16:creationId xmlns="" xmlns:a16="http://schemas.microsoft.com/office/drawing/2014/main" id="{93E015B4-1910-9B7E-EBFD-9080A1CEA6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453009"/>
              </p:ext>
            </p:extLst>
          </p:nvPr>
        </p:nvGraphicFramePr>
        <p:xfrm>
          <a:off x="251520" y="136524"/>
          <a:ext cx="8640959" cy="5884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1657573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6761</TotalTime>
  <Words>507</Words>
  <Application>Microsoft Office PowerPoint</Application>
  <PresentationFormat>Pokaz na ekranie (4:3)</PresentationFormat>
  <Paragraphs>94</Paragraphs>
  <Slides>21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Motyw pakietu Office</vt:lpstr>
      <vt:lpstr>Sesja Rady Miejskiej w Jarocinie w dniu 30.10.2025r.  Jarocin Sport Sp. z o.o.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Edelmann</dc:creator>
  <cp:lastModifiedBy>Grażyna Pawlak</cp:lastModifiedBy>
  <cp:revision>371</cp:revision>
  <cp:lastPrinted>2025-05-22T09:12:37Z</cp:lastPrinted>
  <dcterms:created xsi:type="dcterms:W3CDTF">2015-02-01T01:14:04Z</dcterms:created>
  <dcterms:modified xsi:type="dcterms:W3CDTF">2025-10-30T06:54:31Z</dcterms:modified>
</cp:coreProperties>
</file>